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6"/>
  </p:notesMasterIdLst>
  <p:sldIdLst>
    <p:sldId id="259" r:id="rId2"/>
    <p:sldId id="258" r:id="rId3"/>
    <p:sldId id="267" r:id="rId4"/>
    <p:sldId id="262" r:id="rId5"/>
    <p:sldId id="257" r:id="rId6"/>
    <p:sldId id="269" r:id="rId7"/>
    <p:sldId id="261" r:id="rId8"/>
    <p:sldId id="268" r:id="rId9"/>
    <p:sldId id="270" r:id="rId10"/>
    <p:sldId id="263" r:id="rId11"/>
    <p:sldId id="264" r:id="rId12"/>
    <p:sldId id="265" r:id="rId13"/>
    <p:sldId id="266" r:id="rId14"/>
    <p:sldId id="26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28-06-2021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6F0C27-6F6E-4891-ADC4-DB0B73FA4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640481F7-F2F7-4BDE-9411-632C138B6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449C484C-8F2A-4BBD-811B-222557A42F03}"/>
              </a:ext>
            </a:extLst>
          </p:cNvPr>
          <p:cNvSpPr>
            <a:spLocks noGrp="1"/>
          </p:cNvSpPr>
          <p:nvPr>
            <p:ph type="dt" sz="half" idx="10"/>
          </p:nvPr>
        </p:nvSpPr>
        <p:spPr/>
        <p:txBody>
          <a:bodyPr/>
          <a:lstStyle/>
          <a:p>
            <a:fld id="{CD7E34D3-FA35-45F1-B10C-79798732C000}" type="datetimeFigureOut">
              <a:rPr lang="en-IN" smtClean="0"/>
              <a:t>28-06-2021</a:t>
            </a:fld>
            <a:endParaRPr lang="en-IN"/>
          </a:p>
        </p:txBody>
      </p:sp>
      <p:sp>
        <p:nvSpPr>
          <p:cNvPr id="5" name="Footer Placeholder 4">
            <a:extLst>
              <a:ext uri="{FF2B5EF4-FFF2-40B4-BE49-F238E27FC236}">
                <a16:creationId xmlns:a16="http://schemas.microsoft.com/office/drawing/2014/main" xmlns="" id="{82E66AB1-4535-4305-A45E-9467FEC9431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xmlns="" id="{4BB3C033-8CEC-4966-8C1B-1106F5D13D5D}"/>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xmlns="" id="{808AE2CC-BB5B-4C65-BF89-536C8B879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68384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68D6D3E-2F50-4FED-91FB-C3018F063E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99446E60-2011-4F0A-B0DC-8AC8C680C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3AE7BF6-5AB8-4852-ADA9-ACFAF0318F0A}"/>
              </a:ext>
            </a:extLst>
          </p:cNvPr>
          <p:cNvSpPr>
            <a:spLocks noGrp="1"/>
          </p:cNvSpPr>
          <p:nvPr>
            <p:ph type="dt" sz="half" idx="10"/>
          </p:nvPr>
        </p:nvSpPr>
        <p:spPr/>
        <p:txBody>
          <a:bodyPr/>
          <a:lstStyle/>
          <a:p>
            <a:fld id="{CD7E34D3-FA35-45F1-B10C-79798732C000}" type="datetimeFigureOut">
              <a:rPr lang="en-IN" smtClean="0"/>
              <a:t>28-06-2021</a:t>
            </a:fld>
            <a:endParaRPr lang="en-IN"/>
          </a:p>
        </p:txBody>
      </p:sp>
      <p:sp>
        <p:nvSpPr>
          <p:cNvPr id="5" name="Footer Placeholder 4">
            <a:extLst>
              <a:ext uri="{FF2B5EF4-FFF2-40B4-BE49-F238E27FC236}">
                <a16:creationId xmlns:a16="http://schemas.microsoft.com/office/drawing/2014/main" xmlns="" id="{92813047-528A-4C5F-8B4A-A613AAEF74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1A44A2C-7772-41C8-A3DC-63851ACAC62F}"/>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xmlns="" id="{A0508045-7A37-46AD-821B-6BC38EE33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56454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4C2190F-2380-46FC-B474-3216369047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0B52F3D2-AD63-4795-9399-75F4FF1AF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2E38868-1673-40F4-A199-D2D07336C1FC}"/>
              </a:ext>
            </a:extLst>
          </p:cNvPr>
          <p:cNvSpPr>
            <a:spLocks noGrp="1"/>
          </p:cNvSpPr>
          <p:nvPr>
            <p:ph type="dt" sz="half" idx="10"/>
          </p:nvPr>
        </p:nvSpPr>
        <p:spPr/>
        <p:txBody>
          <a:bodyPr/>
          <a:lstStyle/>
          <a:p>
            <a:fld id="{CD7E34D3-FA35-45F1-B10C-79798732C000}" type="datetimeFigureOut">
              <a:rPr lang="en-IN" smtClean="0"/>
              <a:t>28-06-2021</a:t>
            </a:fld>
            <a:endParaRPr lang="en-IN"/>
          </a:p>
        </p:txBody>
      </p:sp>
      <p:sp>
        <p:nvSpPr>
          <p:cNvPr id="5" name="Footer Placeholder 4">
            <a:extLst>
              <a:ext uri="{FF2B5EF4-FFF2-40B4-BE49-F238E27FC236}">
                <a16:creationId xmlns:a16="http://schemas.microsoft.com/office/drawing/2014/main" xmlns="" id="{C248D2DF-3E7D-4DC4-8824-A38BB4A8C2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A2DA088E-E464-4A2E-83B9-CA21B6C310E9}"/>
              </a:ext>
            </a:extLst>
          </p:cNvPr>
          <p:cNvSpPr>
            <a:spLocks noGrp="1"/>
          </p:cNvSpPr>
          <p:nvPr>
            <p:ph type="sldNum" sz="quarter" idx="12"/>
          </p:nvPr>
        </p:nvSpPr>
        <p:spPr/>
        <p:txBody>
          <a:bodyPr/>
          <a:lstStyle/>
          <a:p>
            <a:fld id="{74E30BA9-6E52-4D9E-9D14-565A3349961A}" type="slidenum">
              <a:rPr lang="en-IN" smtClean="0"/>
              <a:t>‹#›</a:t>
            </a:fld>
            <a:endParaRPr lang="en-IN"/>
          </a:p>
        </p:txBody>
      </p:sp>
    </p:spTree>
    <p:extLst>
      <p:ext uri="{BB962C8B-B14F-4D97-AF65-F5344CB8AC3E}">
        <p14:creationId xmlns:p14="http://schemas.microsoft.com/office/powerpoint/2010/main" val="413956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7AEC50-43C2-46BA-A057-9F06FC1751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D65BC4C-B1C6-4949-BB0D-EA5B65AC8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2BE884A9-6DA4-47A2-8ED1-BD3FD9874957}"/>
              </a:ext>
            </a:extLst>
          </p:cNvPr>
          <p:cNvSpPr>
            <a:spLocks noGrp="1"/>
          </p:cNvSpPr>
          <p:nvPr>
            <p:ph type="dt" sz="half" idx="10"/>
          </p:nvPr>
        </p:nvSpPr>
        <p:spPr/>
        <p:txBody>
          <a:bodyPr/>
          <a:lstStyle/>
          <a:p>
            <a:fld id="{CD7E34D3-FA35-45F1-B10C-79798732C000}" type="datetimeFigureOut">
              <a:rPr lang="en-IN" smtClean="0"/>
              <a:t>28-06-2021</a:t>
            </a:fld>
            <a:endParaRPr lang="en-IN"/>
          </a:p>
        </p:txBody>
      </p:sp>
      <p:sp>
        <p:nvSpPr>
          <p:cNvPr id="5" name="Footer Placeholder 4">
            <a:extLst>
              <a:ext uri="{FF2B5EF4-FFF2-40B4-BE49-F238E27FC236}">
                <a16:creationId xmlns:a16="http://schemas.microsoft.com/office/drawing/2014/main" xmlns="" id="{2D918EB9-777F-4C6C-84F7-00A6CCC90A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C8FC4729-0387-4735-BE4D-B924B5219B98}"/>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xmlns="" id="{22368133-C445-4C54-9613-D824507ABA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411996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DD4EBD-A0DA-4B97-99EF-DACAF9494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1A529E08-D1D4-4EBA-AFA9-151876B16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8E298B60-0134-4905-92EE-B4C7B2C1B9DA}"/>
              </a:ext>
            </a:extLst>
          </p:cNvPr>
          <p:cNvSpPr>
            <a:spLocks noGrp="1"/>
          </p:cNvSpPr>
          <p:nvPr>
            <p:ph type="dt" sz="half" idx="10"/>
          </p:nvPr>
        </p:nvSpPr>
        <p:spPr/>
        <p:txBody>
          <a:bodyPr/>
          <a:lstStyle/>
          <a:p>
            <a:fld id="{CD7E34D3-FA35-45F1-B10C-79798732C000}" type="datetimeFigureOut">
              <a:rPr lang="en-IN" smtClean="0"/>
              <a:t>28-06-2021</a:t>
            </a:fld>
            <a:endParaRPr lang="en-IN"/>
          </a:p>
        </p:txBody>
      </p:sp>
      <p:sp>
        <p:nvSpPr>
          <p:cNvPr id="5" name="Footer Placeholder 4">
            <a:extLst>
              <a:ext uri="{FF2B5EF4-FFF2-40B4-BE49-F238E27FC236}">
                <a16:creationId xmlns:a16="http://schemas.microsoft.com/office/drawing/2014/main" xmlns="" id="{9FBA6469-7D7A-4DD9-891C-250F9553D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0FF21BEF-377A-4796-8C0F-31484FC605B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xmlns="" id="{E3944B81-11E3-4331-BA80-6C28B7361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008130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6490A43-30AC-411E-8D0B-284FCFDD86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9DEBE2C-CD43-4524-8511-90A37598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3C505BAD-7C59-4F1C-B045-4B0D3EE591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C72EE49E-EE2C-4985-B96D-742EEFE23448}"/>
              </a:ext>
            </a:extLst>
          </p:cNvPr>
          <p:cNvSpPr>
            <a:spLocks noGrp="1"/>
          </p:cNvSpPr>
          <p:nvPr>
            <p:ph type="dt" sz="half" idx="10"/>
          </p:nvPr>
        </p:nvSpPr>
        <p:spPr/>
        <p:txBody>
          <a:bodyPr/>
          <a:lstStyle/>
          <a:p>
            <a:fld id="{CD7E34D3-FA35-45F1-B10C-79798732C000}" type="datetimeFigureOut">
              <a:rPr lang="en-IN" smtClean="0"/>
              <a:t>28-06-2021</a:t>
            </a:fld>
            <a:endParaRPr lang="en-IN"/>
          </a:p>
        </p:txBody>
      </p:sp>
      <p:sp>
        <p:nvSpPr>
          <p:cNvPr id="6" name="Footer Placeholder 5">
            <a:extLst>
              <a:ext uri="{FF2B5EF4-FFF2-40B4-BE49-F238E27FC236}">
                <a16:creationId xmlns:a16="http://schemas.microsoft.com/office/drawing/2014/main" xmlns="" id="{CFE7DA71-51FF-489A-A607-9039E69B9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CC6ECD4-3667-4AD8-BA7B-70A1D3292F19}"/>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xmlns="" id="{09A2897B-D393-44EF-9B0E-FDACAF53F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2525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6CFFA1-285D-4A5E-8360-C3CF95A1D7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A6D4162E-D974-42A5-97CF-0AA4F88CA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5572A17E-8A6E-4DC3-A7F7-A68EC8718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1260F560-C298-42CA-8F4B-FFE589EE7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3009898B-3D47-4ADB-9A9B-27EEE0B93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D45321BE-FA6F-4FFF-BF51-3BC2BD1A91F6}"/>
              </a:ext>
            </a:extLst>
          </p:cNvPr>
          <p:cNvSpPr>
            <a:spLocks noGrp="1"/>
          </p:cNvSpPr>
          <p:nvPr>
            <p:ph type="dt" sz="half" idx="10"/>
          </p:nvPr>
        </p:nvSpPr>
        <p:spPr/>
        <p:txBody>
          <a:bodyPr/>
          <a:lstStyle/>
          <a:p>
            <a:fld id="{CD7E34D3-FA35-45F1-B10C-79798732C000}" type="datetimeFigureOut">
              <a:rPr lang="en-IN" smtClean="0"/>
              <a:t>28-06-2021</a:t>
            </a:fld>
            <a:endParaRPr lang="en-IN"/>
          </a:p>
        </p:txBody>
      </p:sp>
      <p:sp>
        <p:nvSpPr>
          <p:cNvPr id="8" name="Footer Placeholder 7">
            <a:extLst>
              <a:ext uri="{FF2B5EF4-FFF2-40B4-BE49-F238E27FC236}">
                <a16:creationId xmlns:a16="http://schemas.microsoft.com/office/drawing/2014/main" xmlns="" id="{8CD837B3-91C5-412B-BDA6-C16009D481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12DE1991-779D-4972-946A-FA9C34945CD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xmlns="" id="{9E4CE312-0CD2-4AA2-AE33-2C1AF3ED4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2377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974C0D-C454-4721-ABA2-917F596C55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0DB36FAD-9F5B-4EEB-AB4C-454E36FE67A0}"/>
              </a:ext>
            </a:extLst>
          </p:cNvPr>
          <p:cNvSpPr>
            <a:spLocks noGrp="1"/>
          </p:cNvSpPr>
          <p:nvPr>
            <p:ph type="dt" sz="half" idx="10"/>
          </p:nvPr>
        </p:nvSpPr>
        <p:spPr/>
        <p:txBody>
          <a:bodyPr/>
          <a:lstStyle/>
          <a:p>
            <a:fld id="{CD7E34D3-FA35-45F1-B10C-79798732C000}" type="datetimeFigureOut">
              <a:rPr lang="en-IN" smtClean="0"/>
              <a:t>28-06-2021</a:t>
            </a:fld>
            <a:endParaRPr lang="en-IN"/>
          </a:p>
        </p:txBody>
      </p:sp>
      <p:sp>
        <p:nvSpPr>
          <p:cNvPr id="4" name="Footer Placeholder 3">
            <a:extLst>
              <a:ext uri="{FF2B5EF4-FFF2-40B4-BE49-F238E27FC236}">
                <a16:creationId xmlns:a16="http://schemas.microsoft.com/office/drawing/2014/main" xmlns="" id="{5FD8B07C-DBED-4EF5-8F00-D75D496E17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6665EE2A-8161-4F71-AC33-41967569FCDB}"/>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xmlns="" id="{EB0EEF83-5DC6-41B1-875E-ED0D3CD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18315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1E2AED8-8A1B-4610-A257-75A4111F10BB}"/>
              </a:ext>
            </a:extLst>
          </p:cNvPr>
          <p:cNvSpPr>
            <a:spLocks noGrp="1"/>
          </p:cNvSpPr>
          <p:nvPr>
            <p:ph type="dt" sz="half" idx="10"/>
          </p:nvPr>
        </p:nvSpPr>
        <p:spPr/>
        <p:txBody>
          <a:bodyPr/>
          <a:lstStyle/>
          <a:p>
            <a:fld id="{CD7E34D3-FA35-45F1-B10C-79798732C000}" type="datetimeFigureOut">
              <a:rPr lang="en-IN" smtClean="0"/>
              <a:t>28-06-2021</a:t>
            </a:fld>
            <a:endParaRPr lang="en-IN"/>
          </a:p>
        </p:txBody>
      </p:sp>
      <p:sp>
        <p:nvSpPr>
          <p:cNvPr id="3" name="Footer Placeholder 2">
            <a:extLst>
              <a:ext uri="{FF2B5EF4-FFF2-40B4-BE49-F238E27FC236}">
                <a16:creationId xmlns:a16="http://schemas.microsoft.com/office/drawing/2014/main" xmlns="" id="{969FA5F2-510B-4E6B-AAF1-3A8B85FECA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A8A20FE9-737E-41EB-AC0F-6C577306ED76}"/>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xmlns="" id="{4C86B8FC-77DE-439A-94C6-28C28C6763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68784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0FDC91-C742-4101-96EA-14344AC4A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368274F6-4525-43BE-B8F7-491C1E163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3FF811F1-2C5B-4D8C-AEC3-90A579DB4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6EA4986E-99F5-44A5-BBFE-EA380A2A6573}"/>
              </a:ext>
            </a:extLst>
          </p:cNvPr>
          <p:cNvSpPr>
            <a:spLocks noGrp="1"/>
          </p:cNvSpPr>
          <p:nvPr>
            <p:ph type="dt" sz="half" idx="10"/>
          </p:nvPr>
        </p:nvSpPr>
        <p:spPr/>
        <p:txBody>
          <a:bodyPr/>
          <a:lstStyle/>
          <a:p>
            <a:fld id="{CD7E34D3-FA35-45F1-B10C-79798732C000}" type="datetimeFigureOut">
              <a:rPr lang="en-IN" smtClean="0"/>
              <a:t>28-06-2021</a:t>
            </a:fld>
            <a:endParaRPr lang="en-IN"/>
          </a:p>
        </p:txBody>
      </p:sp>
      <p:sp>
        <p:nvSpPr>
          <p:cNvPr id="6" name="Footer Placeholder 5">
            <a:extLst>
              <a:ext uri="{FF2B5EF4-FFF2-40B4-BE49-F238E27FC236}">
                <a16:creationId xmlns:a16="http://schemas.microsoft.com/office/drawing/2014/main" xmlns="" id="{3045F5AB-A949-4878-87F0-CC0A18167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0073A203-AC78-44E2-BFF1-ED5361C96C83}"/>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xmlns="" id="{8A32913E-CC50-451D-8E1A-1B5BBB7B8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50137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01C0E44-CB32-4ECA-BB36-05B0EC972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66FAF9B9-787E-4E85-8BCE-ACD507DAA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285C1F3D-635D-4F8F-BA29-4430FFFF5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B78BFF12-E093-4EAD-A0BE-EA736E12A461}"/>
              </a:ext>
            </a:extLst>
          </p:cNvPr>
          <p:cNvSpPr>
            <a:spLocks noGrp="1"/>
          </p:cNvSpPr>
          <p:nvPr>
            <p:ph type="dt" sz="half" idx="10"/>
          </p:nvPr>
        </p:nvSpPr>
        <p:spPr/>
        <p:txBody>
          <a:bodyPr/>
          <a:lstStyle/>
          <a:p>
            <a:fld id="{CD7E34D3-FA35-45F1-B10C-79798732C000}" type="datetimeFigureOut">
              <a:rPr lang="en-IN" smtClean="0"/>
              <a:t>28-06-2021</a:t>
            </a:fld>
            <a:endParaRPr lang="en-IN"/>
          </a:p>
        </p:txBody>
      </p:sp>
      <p:sp>
        <p:nvSpPr>
          <p:cNvPr id="6" name="Footer Placeholder 5">
            <a:extLst>
              <a:ext uri="{FF2B5EF4-FFF2-40B4-BE49-F238E27FC236}">
                <a16:creationId xmlns:a16="http://schemas.microsoft.com/office/drawing/2014/main" xmlns="" id="{C06C9C6F-ECBD-4634-AF18-66226F0F5D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6427195A-9416-433C-83CF-A97FD62ACEA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xmlns="" id="{5C657195-5639-48AB-8CE5-F9D22FA68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29431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EB39FA5-EDBA-4EE0-A9C9-EB936F60E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96C03501-2FD9-466C-9C62-053590BD5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C26CDAF-4F07-41E3-92CC-FCB70FA60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34D3-FA35-45F1-B10C-79798732C000}" type="datetimeFigureOut">
              <a:rPr lang="en-IN" smtClean="0"/>
              <a:t>28-06-2021</a:t>
            </a:fld>
            <a:endParaRPr lang="en-IN"/>
          </a:p>
        </p:txBody>
      </p:sp>
      <p:sp>
        <p:nvSpPr>
          <p:cNvPr id="5" name="Footer Placeholder 4">
            <a:extLst>
              <a:ext uri="{FF2B5EF4-FFF2-40B4-BE49-F238E27FC236}">
                <a16:creationId xmlns:a16="http://schemas.microsoft.com/office/drawing/2014/main" xmlns="" id="{96B05637-55E7-4279-8C8A-4D192F136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41FF0959-8803-40F7-83A6-2383D3516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0BA9-6E52-4D9E-9D14-565A3349961A}" type="slidenum">
              <a:rPr lang="en-IN" smtClean="0"/>
              <a:t>‹#›</a:t>
            </a:fld>
            <a:endParaRPr lang="en-IN"/>
          </a:p>
        </p:txBody>
      </p:sp>
    </p:spTree>
    <p:extLst>
      <p:ext uri="{BB962C8B-B14F-4D97-AF65-F5344CB8AC3E}">
        <p14:creationId xmlns:p14="http://schemas.microsoft.com/office/powerpoint/2010/main" val="35577783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95D873-D97B-4135-9FDE-6BF92ED95A23}"/>
              </a:ext>
            </a:extLst>
          </p:cNvPr>
          <p:cNvSpPr>
            <a:spLocks noGrp="1"/>
          </p:cNvSpPr>
          <p:nvPr>
            <p:ph type="title"/>
          </p:nvPr>
        </p:nvSpPr>
        <p:spPr>
          <a:xfrm>
            <a:off x="838200" y="201839"/>
            <a:ext cx="10515600" cy="1325563"/>
          </a:xfrm>
        </p:spPr>
        <p:txBody>
          <a:bodyPr/>
          <a:lstStyle/>
          <a:p>
            <a:r>
              <a:rPr lang="en-IN" dirty="0">
                <a:solidFill>
                  <a:schemeClr val="accent2"/>
                </a:solidFill>
              </a:rPr>
              <a:t>Popularity based recommendation system :</a:t>
            </a:r>
          </a:p>
        </p:txBody>
      </p:sp>
      <p:sp>
        <p:nvSpPr>
          <p:cNvPr id="3" name="Content Placeholder 2">
            <a:extLst>
              <a:ext uri="{FF2B5EF4-FFF2-40B4-BE49-F238E27FC236}">
                <a16:creationId xmlns:a16="http://schemas.microsoft.com/office/drawing/2014/main" xmlns="" id="{19C4E5CF-8470-47B8-8B9A-CB10E7BF6520}"/>
              </a:ext>
            </a:extLst>
          </p:cNvPr>
          <p:cNvSpPr>
            <a:spLocks noGrp="1"/>
          </p:cNvSpPr>
          <p:nvPr>
            <p:ph idx="1"/>
          </p:nvPr>
        </p:nvSpPr>
        <p:spPr>
          <a:xfrm>
            <a:off x="838200" y="1387930"/>
            <a:ext cx="10515600" cy="4789034"/>
          </a:xfrm>
        </p:spPr>
        <p:txBody>
          <a:bodyPr/>
          <a:lstStyle/>
          <a:p>
            <a:pPr algn="just"/>
            <a:r>
              <a:rPr lang="en-IN" dirty="0">
                <a:latin typeface="Bahnschrift" pitchFamily="34" charset="0"/>
              </a:rPr>
              <a:t>Works on the principle of popularity and or anything which is in trend. These systems check about the product or movie which are in trend or are most popular among the users and directly recommend those.</a:t>
            </a:r>
          </a:p>
          <a:p>
            <a:pPr marL="0" indent="0">
              <a:buNone/>
            </a:pPr>
            <a:r>
              <a:rPr lang="en-IN" u="sng" dirty="0"/>
              <a:t>Recommendation Depending upon Artist and Song Popularity : </a:t>
            </a:r>
            <a:endParaRPr lang="en-IN" u="sng" dirty="0">
              <a:latin typeface="+mj-lt"/>
            </a:endParaRPr>
          </a:p>
        </p:txBody>
      </p:sp>
      <p:pic>
        <p:nvPicPr>
          <p:cNvPr id="5" name="Picture 4">
            <a:extLst>
              <a:ext uri="{FF2B5EF4-FFF2-40B4-BE49-F238E27FC236}">
                <a16:creationId xmlns:a16="http://schemas.microsoft.com/office/drawing/2014/main" xmlns="" id="{F76E2588-5D7A-45AF-8749-B616E940C5F2}"/>
              </a:ext>
            </a:extLst>
          </p:cNvPr>
          <p:cNvPicPr>
            <a:picLocks noChangeAspect="1"/>
          </p:cNvPicPr>
          <p:nvPr/>
        </p:nvPicPr>
        <p:blipFill rotWithShape="1">
          <a:blip r:embed="rId2">
            <a:extLst>
              <a:ext uri="{28A0092B-C50C-407E-A947-70E740481C1C}">
                <a14:useLocalDpi xmlns:a14="http://schemas.microsoft.com/office/drawing/2010/main" val="0"/>
              </a:ext>
            </a:extLst>
          </a:blip>
          <a:srcRect l="15670" t="50000" r="23794" b="17496"/>
          <a:stretch/>
        </p:blipFill>
        <p:spPr>
          <a:xfrm>
            <a:off x="838200" y="3484419"/>
            <a:ext cx="10515600" cy="27479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27697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0784D8-14F0-4B9E-83CA-80FFA63F7117}"/>
              </a:ext>
            </a:extLst>
          </p:cNvPr>
          <p:cNvSpPr>
            <a:spLocks noGrp="1"/>
          </p:cNvSpPr>
          <p:nvPr>
            <p:ph type="title"/>
          </p:nvPr>
        </p:nvSpPr>
        <p:spPr>
          <a:xfrm>
            <a:off x="838200" y="365125"/>
            <a:ext cx="10515600" cy="826861"/>
          </a:xfrm>
        </p:spPr>
        <p:txBody>
          <a:bodyPr/>
          <a:lstStyle/>
          <a:p>
            <a:r>
              <a:rPr lang="en-US" dirty="0">
                <a:solidFill>
                  <a:schemeClr val="accent2"/>
                </a:solidFill>
              </a:rPr>
              <a:t>Content Based Recommendation System :</a:t>
            </a:r>
            <a:endParaRPr lang="en-IN" dirty="0">
              <a:solidFill>
                <a:schemeClr val="accent2"/>
              </a:solidFill>
            </a:endParaRPr>
          </a:p>
        </p:txBody>
      </p:sp>
      <p:sp>
        <p:nvSpPr>
          <p:cNvPr id="3" name="Content Placeholder 2">
            <a:extLst>
              <a:ext uri="{FF2B5EF4-FFF2-40B4-BE49-F238E27FC236}">
                <a16:creationId xmlns:a16="http://schemas.microsoft.com/office/drawing/2014/main" xmlns="" id="{84E47B67-5F9A-4B33-AFC0-DCBD466A5559}"/>
              </a:ext>
            </a:extLst>
          </p:cNvPr>
          <p:cNvSpPr>
            <a:spLocks noGrp="1"/>
          </p:cNvSpPr>
          <p:nvPr>
            <p:ph idx="1"/>
          </p:nvPr>
        </p:nvSpPr>
        <p:spPr>
          <a:xfrm>
            <a:off x="838200" y="1306286"/>
            <a:ext cx="10515600" cy="4870677"/>
          </a:xfrm>
        </p:spPr>
        <p:txBody>
          <a:bodyPr/>
          <a:lstStyle/>
          <a:p>
            <a:pPr algn="just"/>
            <a:r>
              <a:rPr lang="en-IN" dirty="0">
                <a:latin typeface="Bahnschrift" pitchFamily="34" charset="0"/>
              </a:rPr>
              <a:t>Recommendations can be seen as a user-specific classification problem. This classifier learns the user's likes and dislikes from the features of the song .The most straightforward approach is keyword matching.</a:t>
            </a:r>
          </a:p>
          <a:p>
            <a:pPr marL="0" indent="0">
              <a:buNone/>
            </a:pPr>
            <a:r>
              <a:rPr lang="en-IN" u="sng" dirty="0"/>
              <a:t>Recommendation based on Content based:</a:t>
            </a:r>
          </a:p>
          <a:p>
            <a:endParaRPr lang="en-IN" dirty="0">
              <a:latin typeface="+mj-lt"/>
            </a:endParaRPr>
          </a:p>
        </p:txBody>
      </p:sp>
      <p:pic>
        <p:nvPicPr>
          <p:cNvPr id="5" name="Picture 4">
            <a:extLst>
              <a:ext uri="{FF2B5EF4-FFF2-40B4-BE49-F238E27FC236}">
                <a16:creationId xmlns:a16="http://schemas.microsoft.com/office/drawing/2014/main" xmlns="" id="{84A1EA7C-3741-4DA1-9BC0-E09B2C51F552}"/>
              </a:ext>
            </a:extLst>
          </p:cNvPr>
          <p:cNvPicPr>
            <a:picLocks noChangeAspect="1"/>
          </p:cNvPicPr>
          <p:nvPr/>
        </p:nvPicPr>
        <p:blipFill rotWithShape="1">
          <a:blip r:embed="rId2">
            <a:extLst>
              <a:ext uri="{28A0092B-C50C-407E-A947-70E740481C1C}">
                <a14:useLocalDpi xmlns:a14="http://schemas.microsoft.com/office/drawing/2010/main" val="0"/>
              </a:ext>
            </a:extLst>
          </a:blip>
          <a:srcRect l="58794" t="47857" r="12277" b="19048"/>
          <a:stretch/>
        </p:blipFill>
        <p:spPr>
          <a:xfrm>
            <a:off x="1571348" y="3497801"/>
            <a:ext cx="7182035" cy="32669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386403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137B57-471C-4517-BBA4-61ED35E1A504}"/>
              </a:ext>
            </a:extLst>
          </p:cNvPr>
          <p:cNvSpPr>
            <a:spLocks noGrp="1"/>
          </p:cNvSpPr>
          <p:nvPr>
            <p:ph type="title"/>
          </p:nvPr>
        </p:nvSpPr>
        <p:spPr>
          <a:xfrm>
            <a:off x="741218" y="0"/>
            <a:ext cx="10820400" cy="892174"/>
          </a:xfrm>
        </p:spPr>
        <p:txBody>
          <a:bodyPr>
            <a:noAutofit/>
          </a:bodyPr>
          <a:lstStyle/>
          <a:p>
            <a:r>
              <a:rPr lang="en-IN" sz="4000" dirty="0">
                <a:solidFill>
                  <a:schemeClr val="accent2"/>
                </a:solidFill>
              </a:rPr>
              <a:t>Collaborative recommendation system :</a:t>
            </a:r>
          </a:p>
        </p:txBody>
      </p:sp>
      <p:sp>
        <p:nvSpPr>
          <p:cNvPr id="3" name="Content Placeholder 2">
            <a:extLst>
              <a:ext uri="{FF2B5EF4-FFF2-40B4-BE49-F238E27FC236}">
                <a16:creationId xmlns:a16="http://schemas.microsoft.com/office/drawing/2014/main" xmlns="" id="{23D8E089-C48B-45DA-A0DA-962930E162DA}"/>
              </a:ext>
            </a:extLst>
          </p:cNvPr>
          <p:cNvSpPr>
            <a:spLocks noGrp="1"/>
          </p:cNvSpPr>
          <p:nvPr>
            <p:ph idx="1"/>
          </p:nvPr>
        </p:nvSpPr>
        <p:spPr>
          <a:xfrm>
            <a:off x="727364" y="938645"/>
            <a:ext cx="10515600" cy="4919663"/>
          </a:xfrm>
        </p:spPr>
        <p:txBody>
          <a:bodyPr/>
          <a:lstStyle/>
          <a:p>
            <a:pPr algn="just"/>
            <a:r>
              <a:rPr lang="en-US" dirty="0">
                <a:latin typeface="Bahnschrift" pitchFamily="34" charset="0"/>
              </a:rPr>
              <a:t>Collaborative</a:t>
            </a:r>
            <a:r>
              <a:rPr lang="en-US" dirty="0">
                <a:latin typeface="Bahnschrift" pitchFamily="34" charset="0"/>
              </a:rPr>
              <a:t> </a:t>
            </a:r>
            <a:r>
              <a:rPr lang="en-US" dirty="0">
                <a:latin typeface="Bahnschrift" pitchFamily="34" charset="0"/>
              </a:rPr>
              <a:t>filtering method is based on collecting and analyzing information based on behaviors, activities, or user preferences and predicting what they will like based on the similarity with other users.</a:t>
            </a:r>
          </a:p>
          <a:p>
            <a:pPr marL="0" indent="0">
              <a:buNone/>
            </a:pPr>
            <a:r>
              <a:rPr lang="en-US" u="sng" dirty="0"/>
              <a:t> Item-Item collaborative recommendation to the user :</a:t>
            </a:r>
          </a:p>
          <a:p>
            <a:pPr marL="0" indent="0">
              <a:buNone/>
            </a:pPr>
            <a:endParaRPr lang="en-US" u="sng" dirty="0"/>
          </a:p>
          <a:p>
            <a:endParaRPr lang="en-IN" dirty="0"/>
          </a:p>
        </p:txBody>
      </p:sp>
      <p:pic>
        <p:nvPicPr>
          <p:cNvPr id="5" name="Picture 4">
            <a:extLst>
              <a:ext uri="{FF2B5EF4-FFF2-40B4-BE49-F238E27FC236}">
                <a16:creationId xmlns:a16="http://schemas.microsoft.com/office/drawing/2014/main" xmlns="" id="{018BBAEB-0298-49DB-BB9F-C1793773EA46}"/>
              </a:ext>
            </a:extLst>
          </p:cNvPr>
          <p:cNvPicPr>
            <a:picLocks noChangeAspect="1"/>
          </p:cNvPicPr>
          <p:nvPr/>
        </p:nvPicPr>
        <p:blipFill rotWithShape="1">
          <a:blip r:embed="rId2">
            <a:extLst>
              <a:ext uri="{28A0092B-C50C-407E-A947-70E740481C1C}">
                <a14:useLocalDpi xmlns:a14="http://schemas.microsoft.com/office/drawing/2010/main" val="0"/>
              </a:ext>
            </a:extLst>
          </a:blip>
          <a:srcRect l="17411" t="28264" r="35044" b="20238"/>
          <a:stretch/>
        </p:blipFill>
        <p:spPr>
          <a:xfrm>
            <a:off x="1642369" y="3098306"/>
            <a:ext cx="7261934" cy="36132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147072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B58C72-0516-47BE-871E-63B41F56B971}"/>
              </a:ext>
            </a:extLst>
          </p:cNvPr>
          <p:cNvSpPr>
            <a:spLocks noGrp="1"/>
          </p:cNvSpPr>
          <p:nvPr>
            <p:ph type="title"/>
          </p:nvPr>
        </p:nvSpPr>
        <p:spPr/>
        <p:txBody>
          <a:bodyPr/>
          <a:lstStyle/>
          <a:p>
            <a:r>
              <a:rPr lang="en-US" dirty="0">
                <a:solidFill>
                  <a:schemeClr val="accent2"/>
                </a:solidFill>
              </a:rPr>
              <a:t>Future Scope :</a:t>
            </a:r>
            <a:endParaRPr lang="en-IN" dirty="0">
              <a:solidFill>
                <a:schemeClr val="accent2"/>
              </a:solidFill>
            </a:endParaRPr>
          </a:p>
        </p:txBody>
      </p:sp>
      <p:sp>
        <p:nvSpPr>
          <p:cNvPr id="3" name="Content Placeholder 2">
            <a:extLst>
              <a:ext uri="{FF2B5EF4-FFF2-40B4-BE49-F238E27FC236}">
                <a16:creationId xmlns:a16="http://schemas.microsoft.com/office/drawing/2014/main" xmlns="" id="{124B543B-2D98-475B-ABB3-A383F7890559}"/>
              </a:ext>
            </a:extLst>
          </p:cNvPr>
          <p:cNvSpPr>
            <a:spLocks noGrp="1"/>
          </p:cNvSpPr>
          <p:nvPr>
            <p:ph idx="1"/>
          </p:nvPr>
        </p:nvSpPr>
        <p:spPr>
          <a:xfrm>
            <a:off x="838200" y="1532586"/>
            <a:ext cx="10515600" cy="4644377"/>
          </a:xfrm>
        </p:spPr>
        <p:txBody>
          <a:bodyPr>
            <a:normAutofit fontScale="92500" lnSpcReduction="20000"/>
          </a:bodyPr>
          <a:lstStyle/>
          <a:p>
            <a:pPr marL="0" indent="0" algn="just">
              <a:buNone/>
            </a:pPr>
            <a:r>
              <a:rPr lang="en-IN" dirty="0">
                <a:latin typeface="Bahnschrift" pitchFamily="34" charset="0"/>
              </a:rPr>
              <a:t>Hybrid Recommendation system : </a:t>
            </a:r>
            <a:endParaRPr lang="en-IN" dirty="0" smtClean="0">
              <a:latin typeface="Bahnschrift" pitchFamily="34" charset="0"/>
            </a:endParaRPr>
          </a:p>
          <a:p>
            <a:pPr algn="just"/>
            <a:r>
              <a:rPr lang="en-IN" dirty="0" smtClean="0">
                <a:latin typeface="Bahnschrift" pitchFamily="34" charset="0"/>
              </a:rPr>
              <a:t>It </a:t>
            </a:r>
            <a:r>
              <a:rPr lang="en-IN" dirty="0">
                <a:latin typeface="Bahnschrift" pitchFamily="34" charset="0"/>
              </a:rPr>
              <a:t>combine two or more recommendation strategies in different ways to benefit from their complementary </a:t>
            </a:r>
            <a:r>
              <a:rPr lang="en-IN" dirty="0" smtClean="0">
                <a:latin typeface="Bahnschrift" pitchFamily="34" charset="0"/>
              </a:rPr>
              <a:t>advantages.</a:t>
            </a:r>
          </a:p>
          <a:p>
            <a:pPr algn="just"/>
            <a:endParaRPr lang="en-IN" dirty="0" smtClean="0">
              <a:latin typeface="Bahnschrift" pitchFamily="34" charset="0"/>
            </a:endParaRPr>
          </a:p>
          <a:p>
            <a:pPr marL="0" indent="0" algn="just">
              <a:buNone/>
            </a:pPr>
            <a:r>
              <a:rPr lang="en-US" dirty="0" smtClean="0">
                <a:latin typeface="Bahnschrift" pitchFamily="34" charset="0"/>
              </a:rPr>
              <a:t>Advanced or “Non-Traditional </a:t>
            </a:r>
            <a:r>
              <a:rPr lang="en-US" dirty="0" err="1" smtClean="0">
                <a:latin typeface="Bahnschrift" pitchFamily="34" charset="0"/>
              </a:rPr>
              <a:t>Approches</a:t>
            </a:r>
            <a:r>
              <a:rPr lang="en-US" dirty="0" smtClean="0">
                <a:latin typeface="Bahnschrift" pitchFamily="34" charset="0"/>
              </a:rPr>
              <a:t>:</a:t>
            </a:r>
          </a:p>
          <a:p>
            <a:pPr algn="just"/>
            <a:r>
              <a:rPr lang="en-US" dirty="0" smtClean="0">
                <a:latin typeface="Bahnschrift" pitchFamily="34" charset="0"/>
              </a:rPr>
              <a:t>Deep learning</a:t>
            </a:r>
          </a:p>
          <a:p>
            <a:pPr algn="just"/>
            <a:r>
              <a:rPr lang="en-US" dirty="0" smtClean="0">
                <a:latin typeface="Bahnschrift" pitchFamily="34" charset="0"/>
              </a:rPr>
              <a:t>Social recommendations</a:t>
            </a:r>
          </a:p>
          <a:p>
            <a:pPr algn="just"/>
            <a:r>
              <a:rPr lang="en-US" dirty="0" smtClean="0">
                <a:latin typeface="Bahnschrift" pitchFamily="34" charset="0"/>
              </a:rPr>
              <a:t>Learning to Rank</a:t>
            </a:r>
            <a:endParaRPr lang="en-IN" dirty="0" smtClean="0">
              <a:latin typeface="Bahnschrift" pitchFamily="34" charset="0"/>
            </a:endParaRPr>
          </a:p>
          <a:p>
            <a:pPr algn="just"/>
            <a:endParaRPr lang="en-IN" dirty="0">
              <a:latin typeface="Bahnschrift" pitchFamily="34" charset="0"/>
            </a:endParaRPr>
          </a:p>
          <a:p>
            <a:pPr marL="0" indent="0" algn="just">
              <a:buNone/>
            </a:pPr>
            <a:r>
              <a:rPr lang="en-IN" dirty="0">
                <a:latin typeface="Bahnschrift" pitchFamily="34" charset="0"/>
              </a:rPr>
              <a:t>Using </a:t>
            </a:r>
            <a:r>
              <a:rPr lang="en-IN" dirty="0" err="1">
                <a:latin typeface="Bahnschrift" pitchFamily="34" charset="0"/>
              </a:rPr>
              <a:t>suprise</a:t>
            </a:r>
            <a:r>
              <a:rPr lang="en-IN" dirty="0">
                <a:latin typeface="Bahnschrift" pitchFamily="34" charset="0"/>
              </a:rPr>
              <a:t> library to implement recommender system : </a:t>
            </a:r>
            <a:endParaRPr lang="en-IN" dirty="0" smtClean="0">
              <a:latin typeface="Bahnschrift" pitchFamily="34" charset="0"/>
            </a:endParaRPr>
          </a:p>
          <a:p>
            <a:pPr algn="just"/>
            <a:r>
              <a:rPr lang="en-IN" dirty="0" smtClean="0">
                <a:latin typeface="Bahnschrift" pitchFamily="34" charset="0"/>
              </a:rPr>
              <a:t>Surprise </a:t>
            </a:r>
            <a:r>
              <a:rPr lang="en-IN" dirty="0">
                <a:latin typeface="Bahnschrift" pitchFamily="34" charset="0"/>
              </a:rPr>
              <a:t>is an open-source Python library that makes it easy for developers to build recommender systems with explicit rating data. </a:t>
            </a:r>
          </a:p>
        </p:txBody>
      </p:sp>
    </p:spTree>
    <p:extLst>
      <p:ext uri="{BB962C8B-B14F-4D97-AF65-F5344CB8AC3E}">
        <p14:creationId xmlns:p14="http://schemas.microsoft.com/office/powerpoint/2010/main" val="36775298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16"/>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16"/>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400">
                <a:solidFill>
                  <a:srgbClr val="C00000"/>
                </a:solidFill>
                <a:latin typeface="Libre Baskerville"/>
                <a:ea typeface="Libre Baskerville"/>
                <a:cs typeface="Libre Baskerville"/>
                <a:sym typeface="Libre Baskerville"/>
              </a:rPr>
              <a:t>THANK YOU</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62CC75-9420-47CB-84DD-90A2CE09539F}"/>
              </a:ext>
            </a:extLst>
          </p:cNvPr>
          <p:cNvSpPr>
            <a:spLocks noGrp="1"/>
          </p:cNvSpPr>
          <p:nvPr>
            <p:ph type="ctrTitle"/>
          </p:nvPr>
        </p:nvSpPr>
        <p:spPr>
          <a:xfrm>
            <a:off x="1524000" y="1122363"/>
            <a:ext cx="9144000" cy="1473880"/>
          </a:xfrm>
        </p:spPr>
        <p:txBody>
          <a:bodyPr>
            <a:normAutofit fontScale="90000"/>
          </a:bodyPr>
          <a:lstStyle/>
          <a:p>
            <a:r>
              <a:rPr lang="en-US" dirty="0">
                <a:latin typeface="Bahnschrift" pitchFamily="34" charset="0"/>
              </a:rPr>
              <a:t>A Personalized Music Recommendation </a:t>
            </a:r>
            <a:r>
              <a:rPr lang="en-US" dirty="0" smtClean="0">
                <a:latin typeface="Bahnschrift" pitchFamily="34" charset="0"/>
              </a:rPr>
              <a:t>System</a:t>
            </a:r>
            <a:br>
              <a:rPr lang="en-US" dirty="0" smtClean="0">
                <a:latin typeface="Bahnschrift" pitchFamily="34" charset="0"/>
              </a:rPr>
            </a:br>
            <a:r>
              <a:rPr lang="en-US" dirty="0" smtClean="0">
                <a:latin typeface="Bahnschrift" pitchFamily="34" charset="0"/>
              </a:rPr>
              <a:t>[Results Description]</a:t>
            </a:r>
            <a:endParaRPr lang="en-IN" dirty="0">
              <a:latin typeface="Bahnschrift" pitchFamily="34" charset="0"/>
            </a:endParaRPr>
          </a:p>
        </p:txBody>
      </p:sp>
      <p:sp>
        <p:nvSpPr>
          <p:cNvPr id="3" name="Subtitle 2">
            <a:extLst>
              <a:ext uri="{FF2B5EF4-FFF2-40B4-BE49-F238E27FC236}">
                <a16:creationId xmlns:a16="http://schemas.microsoft.com/office/drawing/2014/main" xmlns="" id="{776E1871-C1C0-448F-8955-DFD153D30EAC}"/>
              </a:ext>
            </a:extLst>
          </p:cNvPr>
          <p:cNvSpPr>
            <a:spLocks noGrp="1"/>
          </p:cNvSpPr>
          <p:nvPr>
            <p:ph type="subTitle" idx="1"/>
          </p:nvPr>
        </p:nvSpPr>
        <p:spPr>
          <a:xfrm>
            <a:off x="1524000" y="2906486"/>
            <a:ext cx="9144000" cy="3314700"/>
          </a:xfrm>
        </p:spPr>
        <p:txBody>
          <a:bodyPr numCol="2">
            <a:normAutofit/>
          </a:bodyPr>
          <a:lstStyle/>
          <a:p>
            <a:pPr algn="just"/>
            <a:r>
              <a:rPr lang="en-US" b="1" dirty="0">
                <a:latin typeface="Arial Narrow" pitchFamily="34" charset="0"/>
              </a:rPr>
              <a:t>Group No. 5</a:t>
            </a:r>
          </a:p>
          <a:p>
            <a:pPr algn="just"/>
            <a:r>
              <a:rPr lang="en-US" b="1" dirty="0">
                <a:latin typeface="Arial Narrow" pitchFamily="34" charset="0"/>
              </a:rPr>
              <a:t>Mentor : </a:t>
            </a:r>
            <a:r>
              <a:rPr lang="en-US" b="1" dirty="0" err="1">
                <a:latin typeface="Arial Narrow" pitchFamily="34" charset="0"/>
              </a:rPr>
              <a:t>Akhila</a:t>
            </a:r>
            <a:r>
              <a:rPr lang="en-US" b="1" dirty="0">
                <a:latin typeface="Arial Narrow" pitchFamily="34" charset="0"/>
              </a:rPr>
              <a:t> Ma’am</a:t>
            </a:r>
            <a:r>
              <a:rPr lang="en-US" dirty="0">
                <a:latin typeface="Arial Narrow" pitchFamily="34" charset="0"/>
              </a:rPr>
              <a:t>		</a:t>
            </a:r>
          </a:p>
          <a:p>
            <a:pPr algn="just"/>
            <a:endParaRPr lang="en-US" dirty="0">
              <a:latin typeface="Arial Narrow" pitchFamily="34" charset="0"/>
            </a:endParaRPr>
          </a:p>
          <a:p>
            <a:pPr algn="just"/>
            <a:endParaRPr lang="en-US" dirty="0">
              <a:latin typeface="Arial Narrow" pitchFamily="34" charset="0"/>
            </a:endParaRPr>
          </a:p>
          <a:p>
            <a:pPr algn="just"/>
            <a:endParaRPr lang="en-US" dirty="0">
              <a:latin typeface="Arial Narrow" pitchFamily="34" charset="0"/>
            </a:endParaRPr>
          </a:p>
          <a:p>
            <a:pPr algn="just"/>
            <a:endParaRPr lang="en-US" dirty="0">
              <a:latin typeface="Arial Narrow" pitchFamily="34" charset="0"/>
            </a:endParaRPr>
          </a:p>
          <a:p>
            <a:pPr algn="just"/>
            <a:endParaRPr lang="en-US" b="1" dirty="0" smtClean="0">
              <a:latin typeface="Arial Narrow" pitchFamily="34" charset="0"/>
            </a:endParaRPr>
          </a:p>
          <a:p>
            <a:pPr algn="just"/>
            <a:r>
              <a:rPr lang="en-US" b="1" dirty="0" smtClean="0">
                <a:latin typeface="Arial Narrow" pitchFamily="34" charset="0"/>
              </a:rPr>
              <a:t>Team </a:t>
            </a:r>
            <a:r>
              <a:rPr lang="en-US" b="1" dirty="0">
                <a:latin typeface="Arial Narrow" pitchFamily="34" charset="0"/>
              </a:rPr>
              <a:t>Members :</a:t>
            </a:r>
          </a:p>
          <a:p>
            <a:pPr marL="457200" indent="-457200" algn="just">
              <a:buFont typeface="+mj-lt"/>
              <a:buAutoNum type="arabicPeriod"/>
            </a:pPr>
            <a:r>
              <a:rPr lang="en-IN" dirty="0">
                <a:latin typeface="Arial Narrow" pitchFamily="34" charset="0"/>
              </a:rPr>
              <a:t>Aravind Patel  [IN30005]</a:t>
            </a:r>
          </a:p>
          <a:p>
            <a:pPr marL="457200" indent="-457200" algn="just">
              <a:buFont typeface="+mj-lt"/>
              <a:buAutoNum type="arabicPeriod"/>
            </a:pPr>
            <a:r>
              <a:rPr lang="en-IN" dirty="0" err="1">
                <a:latin typeface="Arial Narrow" pitchFamily="34" charset="0"/>
              </a:rPr>
              <a:t>Mohit</a:t>
            </a:r>
            <a:r>
              <a:rPr lang="en-IN" dirty="0">
                <a:latin typeface="Arial Narrow" pitchFamily="34" charset="0"/>
              </a:rPr>
              <a:t> </a:t>
            </a:r>
            <a:r>
              <a:rPr lang="en-IN" dirty="0" err="1" smtClean="0">
                <a:latin typeface="Arial Narrow" pitchFamily="34" charset="0"/>
              </a:rPr>
              <a:t>kumar</a:t>
            </a:r>
            <a:r>
              <a:rPr lang="en-IN" dirty="0" smtClean="0">
                <a:latin typeface="Arial Narrow" pitchFamily="34" charset="0"/>
              </a:rPr>
              <a:t> [</a:t>
            </a:r>
            <a:r>
              <a:rPr lang="en-IN" dirty="0">
                <a:latin typeface="Arial Narrow" pitchFamily="34" charset="0"/>
              </a:rPr>
              <a:t>IN30163]</a:t>
            </a:r>
          </a:p>
          <a:p>
            <a:pPr marL="457200" indent="-457200" algn="just">
              <a:buFont typeface="+mj-lt"/>
              <a:buAutoNum type="arabicPeriod"/>
            </a:pPr>
            <a:r>
              <a:rPr lang="en-IN" dirty="0">
                <a:latin typeface="Arial Narrow" pitchFamily="34" charset="0"/>
              </a:rPr>
              <a:t>Dileep Chowdary [IN30212]</a:t>
            </a:r>
          </a:p>
          <a:p>
            <a:pPr marL="457200" indent="-457200" algn="just">
              <a:buFont typeface="+mj-lt"/>
              <a:buAutoNum type="arabicPeriod"/>
            </a:pPr>
            <a:r>
              <a:rPr lang="en-IN" dirty="0">
                <a:latin typeface="Arial Narrow" pitchFamily="34" charset="0"/>
              </a:rPr>
              <a:t>Ajay </a:t>
            </a:r>
            <a:r>
              <a:rPr lang="en-IN" dirty="0" err="1">
                <a:latin typeface="Arial Narrow" pitchFamily="34" charset="0"/>
              </a:rPr>
              <a:t>sai</a:t>
            </a:r>
            <a:r>
              <a:rPr lang="en-IN" dirty="0">
                <a:latin typeface="Arial Narrow" pitchFamily="34" charset="0"/>
              </a:rPr>
              <a:t> </a:t>
            </a:r>
            <a:r>
              <a:rPr lang="en-IN" dirty="0" err="1">
                <a:latin typeface="Arial Narrow" pitchFamily="34" charset="0"/>
              </a:rPr>
              <a:t>kiran</a:t>
            </a:r>
            <a:r>
              <a:rPr lang="en-IN" dirty="0">
                <a:latin typeface="Arial Narrow" pitchFamily="34" charset="0"/>
              </a:rPr>
              <a:t> [IN30094]</a:t>
            </a:r>
          </a:p>
          <a:p>
            <a:pPr marL="457200" indent="-457200" algn="just">
              <a:buFont typeface="+mj-lt"/>
              <a:buAutoNum type="arabicPeriod"/>
            </a:pPr>
            <a:r>
              <a:rPr lang="en-IN" dirty="0">
                <a:latin typeface="Arial Narrow" pitchFamily="34" charset="0"/>
              </a:rPr>
              <a:t>Nitin </a:t>
            </a:r>
            <a:r>
              <a:rPr lang="en-IN" dirty="0" err="1">
                <a:latin typeface="Arial Narrow" pitchFamily="34" charset="0"/>
              </a:rPr>
              <a:t>Borse</a:t>
            </a:r>
            <a:r>
              <a:rPr lang="en-IN" dirty="0">
                <a:latin typeface="Arial Narrow" pitchFamily="34" charset="0"/>
              </a:rPr>
              <a:t> [IN30063]</a:t>
            </a:r>
          </a:p>
          <a:p>
            <a:pPr marL="457200" indent="-457200" algn="l">
              <a:buFont typeface="+mj-lt"/>
              <a:buAutoNum type="arabicPeriod"/>
            </a:pPr>
            <a:endParaRPr lang="en-US" dirty="0"/>
          </a:p>
        </p:txBody>
      </p:sp>
    </p:spTree>
    <p:extLst>
      <p:ext uri="{BB962C8B-B14F-4D97-AF65-F5344CB8AC3E}">
        <p14:creationId xmlns:p14="http://schemas.microsoft.com/office/powerpoint/2010/main" val="8982421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p2">
            <a:extLst>
              <a:ext uri="{FF2B5EF4-FFF2-40B4-BE49-F238E27FC236}">
                <a16:creationId xmlns:a16="http://schemas.microsoft.com/office/drawing/2014/main" xmlns="" id="{F1938B5B-7279-41B8-9966-43015F242CFD}"/>
              </a:ext>
            </a:extLst>
          </p:cNvPr>
          <p:cNvSpPr txBox="1"/>
          <p:nvPr/>
        </p:nvSpPr>
        <p:spPr>
          <a:xfrm>
            <a:off x="565679" y="817568"/>
            <a:ext cx="10781841" cy="5509160"/>
          </a:xfrm>
          <a:prstGeom prst="rect">
            <a:avLst/>
          </a:prstGeom>
          <a:noFill/>
          <a:ln>
            <a:noFill/>
          </a:ln>
        </p:spPr>
        <p:txBody>
          <a:bodyPr spcFirstLastPara="1" wrap="square" lIns="91425" tIns="45700" rIns="91425" bIns="45700" anchor="t" anchorCtr="0">
            <a:spAutoFit/>
          </a:bodyPr>
          <a:lstStyle/>
          <a:p>
            <a:pPr marL="285750" marR="0" lvl="0" indent="-285750" algn="just" rtl="0">
              <a:spcBef>
                <a:spcPts val="0"/>
              </a:spcBef>
              <a:spcAft>
                <a:spcPts val="0"/>
              </a:spcAft>
              <a:buClr>
                <a:schemeClr val="dk1"/>
              </a:buClr>
              <a:buSzPts val="1800"/>
              <a:buFont typeface="Noto Sans Symbols"/>
              <a:buChar char="✔"/>
            </a:pPr>
            <a:r>
              <a:rPr lang="en-US" sz="1600" b="0" i="0" u="none" strike="noStrike" cap="none" dirty="0">
                <a:solidFill>
                  <a:schemeClr val="dk1"/>
                </a:solidFill>
                <a:latin typeface="Arial Narrow" pitchFamily="34" charset="0"/>
                <a:ea typeface="Calibri"/>
                <a:cs typeface="Calibri"/>
                <a:sym typeface="Calibri"/>
              </a:rPr>
              <a:t>Background ? (B-tech or M-tech)</a:t>
            </a:r>
          </a:p>
          <a:p>
            <a:pPr marL="742950" lvl="1" indent="-285750" algn="just">
              <a:buClr>
                <a:schemeClr val="dk1"/>
              </a:buClr>
              <a:buSzPts val="1800"/>
              <a:buFont typeface="Arial" panose="020B0604020202020204" pitchFamily="34" charset="0"/>
              <a:buChar char="•"/>
            </a:pPr>
            <a:r>
              <a:rPr lang="en-US" sz="1600" dirty="0">
                <a:solidFill>
                  <a:schemeClr val="dk1"/>
                </a:solidFill>
                <a:latin typeface="Arial Narrow" pitchFamily="34" charset="0"/>
                <a:ea typeface="Calibri"/>
                <a:cs typeface="Calibri"/>
                <a:sym typeface="Calibri"/>
              </a:rPr>
              <a:t>Aravind Patel – B.Tech.</a:t>
            </a:r>
            <a:endParaRPr lang="en-US" sz="1600" b="0" i="0" u="none" strike="noStrike" cap="none" dirty="0">
              <a:solidFill>
                <a:schemeClr val="dk1"/>
              </a:solidFill>
              <a:latin typeface="Arial Narrow" pitchFamily="34" charset="0"/>
              <a:ea typeface="Calibri"/>
              <a:cs typeface="Calibri"/>
              <a:sym typeface="Calibri"/>
            </a:endParaRPr>
          </a:p>
          <a:p>
            <a:pPr marL="742950" lvl="1" indent="-285750" algn="just">
              <a:buClr>
                <a:schemeClr val="dk1"/>
              </a:buClr>
              <a:buSzPts val="1800"/>
              <a:buFont typeface="Arial" panose="020B0604020202020204" pitchFamily="34" charset="0"/>
              <a:buChar char="•"/>
            </a:pPr>
            <a:r>
              <a:rPr lang="en-US" sz="1600" dirty="0">
                <a:solidFill>
                  <a:schemeClr val="dk1"/>
                </a:solidFill>
                <a:latin typeface="Arial Narrow" pitchFamily="34" charset="0"/>
                <a:cs typeface="Calibri"/>
                <a:sym typeface="Calibri"/>
              </a:rPr>
              <a:t>Mohit Kumar – B.Tech.</a:t>
            </a:r>
          </a:p>
          <a:p>
            <a:pPr marL="742950" lvl="1" indent="-285750" algn="just">
              <a:buClr>
                <a:schemeClr val="dk1"/>
              </a:buClr>
              <a:buSzPts val="1800"/>
              <a:buFont typeface="Arial" panose="020B0604020202020204" pitchFamily="34" charset="0"/>
              <a:buChar char="•"/>
            </a:pPr>
            <a:r>
              <a:rPr lang="en-IN" sz="1600" dirty="0">
                <a:latin typeface="Arial Narrow" pitchFamily="34" charset="0"/>
              </a:rPr>
              <a:t>Dileep Chowdary – B.Tech.</a:t>
            </a:r>
          </a:p>
          <a:p>
            <a:pPr marL="742950" lvl="1" indent="-285750" algn="just">
              <a:buClr>
                <a:schemeClr val="dk1"/>
              </a:buClr>
              <a:buSzPts val="1800"/>
              <a:buFont typeface="Arial" panose="020B0604020202020204" pitchFamily="34" charset="0"/>
              <a:buChar char="•"/>
            </a:pPr>
            <a:r>
              <a:rPr lang="en-IN" sz="1600" dirty="0">
                <a:latin typeface="Arial Narrow" pitchFamily="34" charset="0"/>
              </a:rPr>
              <a:t>Ajay </a:t>
            </a:r>
            <a:r>
              <a:rPr lang="en-IN" sz="1600" dirty="0" err="1">
                <a:latin typeface="Arial Narrow" pitchFamily="34" charset="0"/>
              </a:rPr>
              <a:t>sai</a:t>
            </a:r>
            <a:r>
              <a:rPr lang="en-IN" sz="1600" dirty="0">
                <a:latin typeface="Arial Narrow" pitchFamily="34" charset="0"/>
              </a:rPr>
              <a:t> </a:t>
            </a:r>
            <a:r>
              <a:rPr lang="en-IN" sz="1600" dirty="0" err="1">
                <a:latin typeface="Arial Narrow" pitchFamily="34" charset="0"/>
              </a:rPr>
              <a:t>kiran</a:t>
            </a:r>
            <a:r>
              <a:rPr lang="en-IN" sz="1600" dirty="0">
                <a:latin typeface="Arial Narrow" pitchFamily="34" charset="0"/>
              </a:rPr>
              <a:t> – </a:t>
            </a:r>
            <a:r>
              <a:rPr lang="en-IN" sz="1600" dirty="0" err="1" smtClean="0">
                <a:latin typeface="Arial Narrow" pitchFamily="34" charset="0"/>
              </a:rPr>
              <a:t>M.Tech</a:t>
            </a:r>
            <a:endParaRPr lang="en-IN" sz="1600" dirty="0">
              <a:latin typeface="Arial Narrow" pitchFamily="34" charset="0"/>
            </a:endParaRPr>
          </a:p>
          <a:p>
            <a:pPr marL="742950" lvl="1" indent="-285750" algn="just">
              <a:buClr>
                <a:schemeClr val="dk1"/>
              </a:buClr>
              <a:buSzPts val="1800"/>
              <a:buFont typeface="Arial" panose="020B0604020202020204" pitchFamily="34" charset="0"/>
              <a:buChar char="•"/>
            </a:pPr>
            <a:r>
              <a:rPr lang="en-IN" sz="1600" dirty="0">
                <a:latin typeface="Arial Narrow" pitchFamily="34" charset="0"/>
              </a:rPr>
              <a:t>Nitin </a:t>
            </a:r>
            <a:r>
              <a:rPr lang="en-IN" sz="1600" dirty="0" err="1">
                <a:latin typeface="Arial Narrow" pitchFamily="34" charset="0"/>
              </a:rPr>
              <a:t>Borse</a:t>
            </a:r>
            <a:r>
              <a:rPr lang="en-IN" sz="1600" dirty="0">
                <a:latin typeface="Arial Narrow" pitchFamily="34" charset="0"/>
              </a:rPr>
              <a:t> -</a:t>
            </a:r>
            <a:r>
              <a:rPr lang="en-IN" sz="1600" dirty="0" err="1">
                <a:latin typeface="Arial Narrow" pitchFamily="34" charset="0"/>
              </a:rPr>
              <a:t>B.Tech</a:t>
            </a:r>
            <a:endParaRPr lang="en-IN" sz="1600" dirty="0">
              <a:latin typeface="Arial Narrow" pitchFamily="34" charset="0"/>
            </a:endParaRPr>
          </a:p>
          <a:p>
            <a:pPr marL="742950" lvl="1" indent="-285750" algn="just">
              <a:buClr>
                <a:schemeClr val="dk1"/>
              </a:buClr>
              <a:buSzPts val="1800"/>
              <a:buFont typeface="Arial" panose="020B0604020202020204" pitchFamily="34" charset="0"/>
              <a:buChar char="•"/>
            </a:pPr>
            <a:endParaRPr sz="1600" dirty="0">
              <a:latin typeface="Arial Narrow" pitchFamily="34" charset="0"/>
            </a:endParaRPr>
          </a:p>
          <a:p>
            <a:pPr marL="285750" marR="0" lvl="0" indent="-285750" algn="just" rtl="0">
              <a:spcBef>
                <a:spcPts val="0"/>
              </a:spcBef>
              <a:spcAft>
                <a:spcPts val="0"/>
              </a:spcAft>
              <a:buClr>
                <a:schemeClr val="dk1"/>
              </a:buClr>
              <a:buSzPts val="1800"/>
              <a:buFont typeface="Noto Sans Symbols"/>
              <a:buChar char="✔"/>
            </a:pPr>
            <a:r>
              <a:rPr lang="en-US" sz="1600" b="0" i="0" u="none" strike="noStrike" cap="none" dirty="0">
                <a:solidFill>
                  <a:schemeClr val="dk1"/>
                </a:solidFill>
                <a:latin typeface="Arial Narrow" pitchFamily="34" charset="0"/>
                <a:ea typeface="Calibri"/>
                <a:cs typeface="Calibri"/>
                <a:sym typeface="Calibri"/>
              </a:rPr>
              <a:t>Why you want to learn Data Science</a:t>
            </a:r>
          </a:p>
          <a:p>
            <a:pPr marL="742950" lvl="1" indent="-285750" algn="just">
              <a:buClr>
                <a:schemeClr val="dk1"/>
              </a:buClr>
              <a:buSzPts val="1800"/>
              <a:buFont typeface="Arial" panose="020B0604020202020204" pitchFamily="34" charset="0"/>
              <a:buChar char="•"/>
            </a:pPr>
            <a:r>
              <a:rPr lang="en-US" sz="1600" dirty="0">
                <a:solidFill>
                  <a:schemeClr val="dk1"/>
                </a:solidFill>
                <a:latin typeface="Arial Narrow" pitchFamily="34" charset="0"/>
                <a:cs typeface="Calibri"/>
                <a:sym typeface="Calibri"/>
              </a:rPr>
              <a:t>Data Science is the powerhouse of industries nowadays that will helps industries to improve their performance ,business growth. So, It is in trending and an interesting field that’s why we want to learn Data Science</a:t>
            </a:r>
          </a:p>
          <a:p>
            <a:pPr marL="742950" lvl="1" indent="-285750" algn="just">
              <a:buClr>
                <a:schemeClr val="dk1"/>
              </a:buClr>
              <a:buSzPts val="1800"/>
              <a:buFont typeface="Arial" panose="020B0604020202020204" pitchFamily="34" charset="0"/>
              <a:buChar char="•"/>
            </a:pPr>
            <a:endParaRPr sz="1600" dirty="0">
              <a:latin typeface="Arial Narrow" pitchFamily="34" charset="0"/>
            </a:endParaRPr>
          </a:p>
          <a:p>
            <a:pPr marL="285750" marR="0" lvl="0" indent="-285750" algn="just" rtl="0">
              <a:spcBef>
                <a:spcPts val="0"/>
              </a:spcBef>
              <a:spcAft>
                <a:spcPts val="0"/>
              </a:spcAft>
              <a:buClr>
                <a:schemeClr val="dk1"/>
              </a:buClr>
              <a:buSzPts val="1800"/>
              <a:buFont typeface="Noto Sans Symbols"/>
              <a:buChar char="✔"/>
            </a:pPr>
            <a:r>
              <a:rPr lang="en-US" sz="1600" b="0" i="0" u="none" strike="noStrike" cap="none" dirty="0">
                <a:solidFill>
                  <a:schemeClr val="dk1"/>
                </a:solidFill>
                <a:latin typeface="Arial Narrow" pitchFamily="34" charset="0"/>
                <a:ea typeface="Calibri"/>
                <a:cs typeface="Calibri"/>
                <a:sym typeface="Calibri"/>
              </a:rPr>
              <a:t>Any work experience</a:t>
            </a:r>
          </a:p>
          <a:p>
            <a:pPr marL="742950" lvl="1" indent="-285750" algn="just">
              <a:buClr>
                <a:schemeClr val="dk1"/>
              </a:buClr>
              <a:buSzPts val="1800"/>
              <a:buFont typeface="Arial" panose="020B0604020202020204" pitchFamily="34" charset="0"/>
              <a:buChar char="•"/>
            </a:pPr>
            <a:r>
              <a:rPr lang="en-IN" sz="1600" dirty="0">
                <a:solidFill>
                  <a:schemeClr val="dk1"/>
                </a:solidFill>
                <a:latin typeface="Arial Narrow" pitchFamily="34" charset="0"/>
                <a:ea typeface="Calibri"/>
                <a:cs typeface="Calibri"/>
                <a:sym typeface="Calibri"/>
              </a:rPr>
              <a:t>Aravind Patel –Fresher</a:t>
            </a:r>
          </a:p>
          <a:p>
            <a:pPr marL="742950" lvl="1" indent="-285750" algn="just">
              <a:buClr>
                <a:schemeClr val="dk1"/>
              </a:buClr>
              <a:buSzPts val="1800"/>
              <a:buFont typeface="Arial" panose="020B0604020202020204" pitchFamily="34" charset="0"/>
              <a:buChar char="•"/>
            </a:pPr>
            <a:r>
              <a:rPr lang="en-IN" sz="1600" dirty="0">
                <a:solidFill>
                  <a:schemeClr val="dk1"/>
                </a:solidFill>
                <a:latin typeface="Arial Narrow" pitchFamily="34" charset="0"/>
                <a:cs typeface="Calibri"/>
                <a:sym typeface="Calibri"/>
              </a:rPr>
              <a:t>Mohit Kumar – Fresher</a:t>
            </a:r>
          </a:p>
          <a:p>
            <a:pPr marL="742950" lvl="1" indent="-285750" algn="just">
              <a:buClr>
                <a:schemeClr val="dk1"/>
              </a:buClr>
              <a:buSzPts val="1800"/>
              <a:buFont typeface="Arial" panose="020B0604020202020204" pitchFamily="34" charset="0"/>
              <a:buChar char="•"/>
            </a:pPr>
            <a:r>
              <a:rPr lang="en-IN" sz="1600" dirty="0">
                <a:latin typeface="Arial Narrow" pitchFamily="34" charset="0"/>
              </a:rPr>
              <a:t>Dileep Chowdary – Fresher</a:t>
            </a:r>
          </a:p>
          <a:p>
            <a:pPr marL="742950" lvl="1" indent="-285750" algn="just">
              <a:buClr>
                <a:schemeClr val="dk1"/>
              </a:buClr>
              <a:buSzPts val="1800"/>
              <a:buFont typeface="Arial" panose="020B0604020202020204" pitchFamily="34" charset="0"/>
              <a:buChar char="•"/>
            </a:pPr>
            <a:r>
              <a:rPr lang="en-IN" sz="1600" dirty="0">
                <a:latin typeface="Arial Narrow" pitchFamily="34" charset="0"/>
              </a:rPr>
              <a:t>Ajay </a:t>
            </a:r>
            <a:r>
              <a:rPr lang="en-IN" sz="1600" dirty="0" err="1">
                <a:latin typeface="Arial Narrow" pitchFamily="34" charset="0"/>
              </a:rPr>
              <a:t>sai</a:t>
            </a:r>
            <a:r>
              <a:rPr lang="en-IN" sz="1600" dirty="0">
                <a:latin typeface="Arial Narrow" pitchFamily="34" charset="0"/>
              </a:rPr>
              <a:t> </a:t>
            </a:r>
            <a:r>
              <a:rPr lang="en-IN" sz="1600" dirty="0" err="1">
                <a:latin typeface="Arial Narrow" pitchFamily="34" charset="0"/>
              </a:rPr>
              <a:t>kiran</a:t>
            </a:r>
            <a:r>
              <a:rPr lang="en-IN" sz="1600" dirty="0">
                <a:latin typeface="Arial Narrow" pitchFamily="34" charset="0"/>
              </a:rPr>
              <a:t> – </a:t>
            </a:r>
            <a:r>
              <a:rPr lang="en-IN" sz="1600" dirty="0" smtClean="0">
                <a:latin typeface="Arial Narrow" pitchFamily="34" charset="0"/>
              </a:rPr>
              <a:t> 4 years of </a:t>
            </a:r>
            <a:r>
              <a:rPr lang="en-IN" sz="1600" dirty="0" err="1" smtClean="0">
                <a:latin typeface="Arial Narrow" pitchFamily="34" charset="0"/>
              </a:rPr>
              <a:t>exp</a:t>
            </a:r>
            <a:r>
              <a:rPr lang="en-IN" sz="1600" dirty="0" smtClean="0">
                <a:latin typeface="Arial Narrow" pitchFamily="34" charset="0"/>
              </a:rPr>
              <a:t> as Assistant Professor </a:t>
            </a:r>
            <a:endParaRPr lang="en-IN" sz="1600" dirty="0">
              <a:latin typeface="Arial Narrow" pitchFamily="34" charset="0"/>
            </a:endParaRPr>
          </a:p>
          <a:p>
            <a:pPr marL="742950" lvl="1" indent="-285750" algn="just">
              <a:buClr>
                <a:schemeClr val="dk1"/>
              </a:buClr>
              <a:buSzPts val="1800"/>
              <a:buFont typeface="Arial" panose="020B0604020202020204" pitchFamily="34" charset="0"/>
              <a:buChar char="•"/>
            </a:pPr>
            <a:r>
              <a:rPr lang="en-IN" sz="1600" dirty="0">
                <a:latin typeface="Arial Narrow" pitchFamily="34" charset="0"/>
              </a:rPr>
              <a:t>Nitin </a:t>
            </a:r>
            <a:r>
              <a:rPr lang="en-IN" sz="1600" dirty="0" err="1">
                <a:latin typeface="Arial Narrow" pitchFamily="34" charset="0"/>
              </a:rPr>
              <a:t>Borse</a:t>
            </a:r>
            <a:r>
              <a:rPr lang="en-IN" sz="1600" dirty="0">
                <a:latin typeface="Arial Narrow" pitchFamily="34" charset="0"/>
              </a:rPr>
              <a:t> –Fresher</a:t>
            </a:r>
          </a:p>
          <a:p>
            <a:pPr marL="742950" lvl="1" indent="-285750" algn="just">
              <a:buClr>
                <a:schemeClr val="dk1"/>
              </a:buClr>
              <a:buSzPts val="1800"/>
              <a:buFont typeface="Arial" panose="020B0604020202020204" pitchFamily="34" charset="0"/>
              <a:buChar char="•"/>
            </a:pPr>
            <a:endParaRPr sz="1600" dirty="0">
              <a:latin typeface="Arial Narrow" pitchFamily="34" charset="0"/>
            </a:endParaRPr>
          </a:p>
          <a:p>
            <a:pPr marL="285750" marR="0" lvl="0" indent="-285750" algn="just" rtl="0">
              <a:spcBef>
                <a:spcPts val="0"/>
              </a:spcBef>
              <a:spcAft>
                <a:spcPts val="0"/>
              </a:spcAft>
              <a:buClr>
                <a:schemeClr val="dk1"/>
              </a:buClr>
              <a:buSzPts val="1800"/>
              <a:buFont typeface="Noto Sans Symbols"/>
              <a:buChar char="✔"/>
            </a:pPr>
            <a:r>
              <a:rPr lang="en-US" sz="1600" b="0" i="0" u="none" strike="noStrike" cap="none" dirty="0">
                <a:solidFill>
                  <a:schemeClr val="dk1"/>
                </a:solidFill>
                <a:latin typeface="Arial Narrow" pitchFamily="34" charset="0"/>
                <a:ea typeface="Calibri"/>
                <a:cs typeface="Calibri"/>
                <a:sym typeface="Calibri"/>
              </a:rPr>
              <a:t>What do you like about </a:t>
            </a:r>
            <a:r>
              <a:rPr lang="en-US" sz="1600" b="0" i="0" u="none" strike="noStrike" cap="none" dirty="0" err="1">
                <a:solidFill>
                  <a:schemeClr val="dk1"/>
                </a:solidFill>
                <a:latin typeface="Arial Narrow" pitchFamily="34" charset="0"/>
                <a:ea typeface="Calibri"/>
                <a:cs typeface="Calibri"/>
                <a:sym typeface="Calibri"/>
              </a:rPr>
              <a:t>Innomatics</a:t>
            </a:r>
            <a:r>
              <a:rPr lang="en-US" sz="1600" b="0" i="0" u="none" strike="noStrike" cap="none" dirty="0">
                <a:solidFill>
                  <a:schemeClr val="dk1"/>
                </a:solidFill>
                <a:latin typeface="Arial Narrow" pitchFamily="34" charset="0"/>
                <a:ea typeface="Calibri"/>
                <a:cs typeface="Calibri"/>
                <a:sym typeface="Calibri"/>
              </a:rPr>
              <a:t> Research labs</a:t>
            </a:r>
          </a:p>
          <a:p>
            <a:pPr marL="742950" lvl="1" indent="-285750" algn="just">
              <a:buClr>
                <a:schemeClr val="dk1"/>
              </a:buClr>
              <a:buSzPts val="1800"/>
              <a:buFont typeface="Arial" panose="020B0604020202020204" pitchFamily="34" charset="0"/>
              <a:buChar char="•"/>
            </a:pPr>
            <a:r>
              <a:rPr lang="en-US" sz="1600" dirty="0" err="1">
                <a:latin typeface="Arial Narrow" pitchFamily="34" charset="0"/>
              </a:rPr>
              <a:t>Innomatics</a:t>
            </a:r>
            <a:r>
              <a:rPr lang="en-US" sz="1600" dirty="0">
                <a:latin typeface="Arial Narrow" pitchFamily="34" charset="0"/>
              </a:rPr>
              <a:t> Research Labs continuously force you to do better and improve yourself. It finds out the best in you. Flexible Training helps us make sessions more interactive. Supportive mentors are always here for us . </a:t>
            </a:r>
          </a:p>
          <a:p>
            <a:pPr marL="742950" lvl="1" indent="-285750" algn="just">
              <a:buClr>
                <a:schemeClr val="dk1"/>
              </a:buClr>
              <a:buSzPts val="1800"/>
              <a:buFont typeface="Arial" panose="020B0604020202020204" pitchFamily="34" charset="0"/>
              <a:buChar char="•"/>
            </a:pPr>
            <a:r>
              <a:rPr lang="en-US" sz="1600" dirty="0">
                <a:latin typeface="Arial Narrow" pitchFamily="34" charset="0"/>
              </a:rPr>
              <a:t>We would like to thank </a:t>
            </a:r>
            <a:r>
              <a:rPr lang="en-US" sz="1600" dirty="0" err="1">
                <a:latin typeface="Arial Narrow" pitchFamily="34" charset="0"/>
              </a:rPr>
              <a:t>Innomatics</a:t>
            </a:r>
            <a:r>
              <a:rPr lang="en-US" sz="1600" dirty="0">
                <a:latin typeface="Arial Narrow" pitchFamily="34" charset="0"/>
              </a:rPr>
              <a:t> Research Labs for providing us this awesome opportunity and all the mentors for their help .</a:t>
            </a:r>
            <a:endParaRPr sz="1600" dirty="0">
              <a:latin typeface="Arial Narrow" pitchFamily="34" charset="0"/>
            </a:endParaRPr>
          </a:p>
        </p:txBody>
      </p:sp>
      <p:sp>
        <p:nvSpPr>
          <p:cNvPr id="6" name="Google Shape;42;p2">
            <a:extLst>
              <a:ext uri="{FF2B5EF4-FFF2-40B4-BE49-F238E27FC236}">
                <a16:creationId xmlns:a16="http://schemas.microsoft.com/office/drawing/2014/main" xmlns="" id="{717B5CEA-3236-4F3B-910D-3C353EEDF02F}"/>
              </a:ext>
            </a:extLst>
          </p:cNvPr>
          <p:cNvSpPr txBox="1"/>
          <p:nvPr/>
        </p:nvSpPr>
        <p:spPr>
          <a:xfrm>
            <a:off x="565679" y="321663"/>
            <a:ext cx="6099463" cy="49590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3200" b="0" i="0" u="none" strike="noStrike" cap="none" dirty="0">
                <a:solidFill>
                  <a:schemeClr val="accent2"/>
                </a:solidFill>
                <a:latin typeface="Lato Black"/>
                <a:ea typeface="Lato Black"/>
                <a:cs typeface="Lato Black"/>
                <a:sym typeface="Lato Black"/>
              </a:rPr>
              <a:t>About us</a:t>
            </a:r>
            <a:endParaRPr dirty="0">
              <a:solidFill>
                <a:schemeClr val="accent2"/>
              </a:solidFill>
            </a:endParaRPr>
          </a:p>
        </p:txBody>
      </p:sp>
    </p:spTree>
    <p:extLst>
      <p:ext uri="{BB962C8B-B14F-4D97-AF65-F5344CB8AC3E}">
        <p14:creationId xmlns:p14="http://schemas.microsoft.com/office/powerpoint/2010/main" val="247806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031D56-FFDB-4926-920C-B0657B8E7ED1}"/>
              </a:ext>
            </a:extLst>
          </p:cNvPr>
          <p:cNvSpPr>
            <a:spLocks noGrp="1"/>
          </p:cNvSpPr>
          <p:nvPr>
            <p:ph type="title"/>
          </p:nvPr>
        </p:nvSpPr>
        <p:spPr/>
        <p:txBody>
          <a:bodyPr/>
          <a:lstStyle/>
          <a:p>
            <a:r>
              <a:rPr lang="en-US" dirty="0">
                <a:solidFill>
                  <a:schemeClr val="accent2"/>
                </a:solidFill>
              </a:rPr>
              <a:t>Table of Contents : </a:t>
            </a:r>
            <a:endParaRPr lang="en-IN" dirty="0">
              <a:solidFill>
                <a:schemeClr val="accent2"/>
              </a:solidFill>
            </a:endParaRPr>
          </a:p>
        </p:txBody>
      </p:sp>
      <p:sp>
        <p:nvSpPr>
          <p:cNvPr id="3" name="Content Placeholder 2">
            <a:extLst>
              <a:ext uri="{FF2B5EF4-FFF2-40B4-BE49-F238E27FC236}">
                <a16:creationId xmlns:a16="http://schemas.microsoft.com/office/drawing/2014/main" xmlns="" id="{E33AB5E1-B6EA-4154-B1F0-80434E8710C1}"/>
              </a:ext>
            </a:extLst>
          </p:cNvPr>
          <p:cNvSpPr>
            <a:spLocks noGrp="1"/>
          </p:cNvSpPr>
          <p:nvPr>
            <p:ph idx="1"/>
          </p:nvPr>
        </p:nvSpPr>
        <p:spPr/>
        <p:txBody>
          <a:bodyPr/>
          <a:lstStyle/>
          <a:p>
            <a:pPr algn="just"/>
            <a:r>
              <a:rPr lang="en-US" dirty="0">
                <a:latin typeface="Bahnschrift" pitchFamily="34" charset="0"/>
              </a:rPr>
              <a:t>Problem Statement</a:t>
            </a:r>
          </a:p>
          <a:p>
            <a:pPr algn="just"/>
            <a:r>
              <a:rPr lang="en-US" dirty="0">
                <a:latin typeface="Bahnschrift" pitchFamily="34" charset="0"/>
              </a:rPr>
              <a:t>Recommender System</a:t>
            </a:r>
          </a:p>
          <a:p>
            <a:pPr algn="just"/>
            <a:r>
              <a:rPr lang="en-US" dirty="0">
                <a:latin typeface="Bahnschrift" pitchFamily="34" charset="0"/>
              </a:rPr>
              <a:t>Data Preparation</a:t>
            </a:r>
          </a:p>
          <a:p>
            <a:pPr algn="just"/>
            <a:r>
              <a:rPr lang="en-IN" dirty="0">
                <a:latin typeface="Bahnschrift" pitchFamily="34" charset="0"/>
              </a:rPr>
              <a:t>Popularity Based Recommendation System</a:t>
            </a:r>
          </a:p>
          <a:p>
            <a:pPr algn="just"/>
            <a:r>
              <a:rPr lang="en-IN" dirty="0">
                <a:latin typeface="Bahnschrift" pitchFamily="34" charset="0"/>
              </a:rPr>
              <a:t>Content Based Recommendation System</a:t>
            </a:r>
          </a:p>
          <a:p>
            <a:pPr algn="just"/>
            <a:r>
              <a:rPr lang="en-IN" dirty="0">
                <a:latin typeface="Bahnschrift" pitchFamily="34" charset="0"/>
              </a:rPr>
              <a:t>Collaborative Filtering Based Recommendation System</a:t>
            </a:r>
          </a:p>
          <a:p>
            <a:pPr algn="just"/>
            <a:r>
              <a:rPr lang="en-IN" dirty="0">
                <a:latin typeface="Bahnschrift" pitchFamily="34" charset="0"/>
              </a:rPr>
              <a:t>Future Scope</a:t>
            </a:r>
          </a:p>
        </p:txBody>
      </p:sp>
    </p:spTree>
    <p:extLst>
      <p:ext uri="{BB962C8B-B14F-4D97-AF65-F5344CB8AC3E}">
        <p14:creationId xmlns:p14="http://schemas.microsoft.com/office/powerpoint/2010/main" val="39524942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84D9FE77-54E5-4267-9324-72ACEF59C28D}"/>
              </a:ext>
            </a:extLst>
          </p:cNvPr>
          <p:cNvSpPr txBox="1">
            <a:spLocks/>
          </p:cNvSpPr>
          <p:nvPr/>
        </p:nvSpPr>
        <p:spPr>
          <a:xfrm>
            <a:off x="832758" y="533400"/>
            <a:ext cx="9448800" cy="761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2"/>
                </a:solidFill>
              </a:rPr>
              <a:t>Problem Statement  :</a:t>
            </a:r>
            <a:endParaRPr lang="en-IN" dirty="0">
              <a:solidFill>
                <a:schemeClr val="accent2"/>
              </a:solidFill>
            </a:endParaRPr>
          </a:p>
        </p:txBody>
      </p:sp>
      <p:sp>
        <p:nvSpPr>
          <p:cNvPr id="7" name="Content Placeholder 2">
            <a:extLst>
              <a:ext uri="{FF2B5EF4-FFF2-40B4-BE49-F238E27FC236}">
                <a16:creationId xmlns:a16="http://schemas.microsoft.com/office/drawing/2014/main" xmlns="" id="{EE950E52-94F6-4C16-8F44-9BCF39F2EC98}"/>
              </a:ext>
            </a:extLst>
          </p:cNvPr>
          <p:cNvSpPr txBox="1">
            <a:spLocks/>
          </p:cNvSpPr>
          <p:nvPr/>
        </p:nvSpPr>
        <p:spPr>
          <a:xfrm>
            <a:off x="832758" y="1904999"/>
            <a:ext cx="9448800" cy="441960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latin typeface="Bahnschrift" pitchFamily="34" charset="0"/>
              </a:rPr>
              <a:t>Since most of the music albums are sold on digital platform, selecting a particular song from a large database will be a difficult task for an user</a:t>
            </a:r>
            <a:r>
              <a:rPr lang="en-US" dirty="0" smtClean="0">
                <a:latin typeface="Bahnschrift" pitchFamily="34" charset="0"/>
              </a:rPr>
              <a:t>.</a:t>
            </a:r>
          </a:p>
          <a:p>
            <a:pPr algn="just"/>
            <a:endParaRPr lang="en-US" dirty="0">
              <a:latin typeface="Bahnschrift" pitchFamily="34" charset="0"/>
            </a:endParaRPr>
          </a:p>
          <a:p>
            <a:pPr algn="just"/>
            <a:r>
              <a:rPr lang="en-US" dirty="0">
                <a:latin typeface="Bahnschrift" pitchFamily="34" charset="0"/>
              </a:rPr>
              <a:t>When it comes to providers ,cold start is a big issue as new user does not share any historical data with them.</a:t>
            </a:r>
            <a:endParaRPr lang="en-IN" dirty="0">
              <a:latin typeface="Bahnschrift" pitchFamily="34" charset="0"/>
            </a:endParaRPr>
          </a:p>
        </p:txBody>
      </p:sp>
    </p:spTree>
    <p:extLst>
      <p:ext uri="{BB962C8B-B14F-4D97-AF65-F5344CB8AC3E}">
        <p14:creationId xmlns:p14="http://schemas.microsoft.com/office/powerpoint/2010/main" val="3391429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82E652-D2CF-40F8-B09A-830D50F6E825}"/>
              </a:ext>
            </a:extLst>
          </p:cNvPr>
          <p:cNvSpPr>
            <a:spLocks noGrp="1"/>
          </p:cNvSpPr>
          <p:nvPr>
            <p:ph type="title"/>
          </p:nvPr>
        </p:nvSpPr>
        <p:spPr/>
        <p:txBody>
          <a:bodyPr/>
          <a:lstStyle/>
          <a:p>
            <a:r>
              <a:rPr lang="en-US" dirty="0">
                <a:solidFill>
                  <a:schemeClr val="accent2"/>
                </a:solidFill>
              </a:rPr>
              <a:t>Recommender System</a:t>
            </a:r>
            <a:endParaRPr lang="en-IN" dirty="0">
              <a:solidFill>
                <a:schemeClr val="accent2"/>
              </a:solidFill>
            </a:endParaRPr>
          </a:p>
        </p:txBody>
      </p:sp>
      <p:sp>
        <p:nvSpPr>
          <p:cNvPr id="3" name="Content Placeholder 2">
            <a:extLst>
              <a:ext uri="{FF2B5EF4-FFF2-40B4-BE49-F238E27FC236}">
                <a16:creationId xmlns:a16="http://schemas.microsoft.com/office/drawing/2014/main" xmlns="" id="{0B83B4A5-1DEF-4C54-B37A-5F7A06C6F6F7}"/>
              </a:ext>
            </a:extLst>
          </p:cNvPr>
          <p:cNvSpPr>
            <a:spLocks noGrp="1"/>
          </p:cNvSpPr>
          <p:nvPr>
            <p:ph idx="1"/>
          </p:nvPr>
        </p:nvSpPr>
        <p:spPr>
          <a:xfrm>
            <a:off x="838200" y="1454727"/>
            <a:ext cx="10515600" cy="4722236"/>
          </a:xfrm>
        </p:spPr>
        <p:txBody>
          <a:bodyPr/>
          <a:lstStyle/>
          <a:p>
            <a:pPr algn="just"/>
            <a:r>
              <a:rPr lang="en-IN" dirty="0">
                <a:latin typeface="Bahnschrift" pitchFamily="34" charset="0"/>
              </a:rPr>
              <a:t>A recommendation engine is a system that suggests products, services, information to users based on analysis of data. </a:t>
            </a:r>
          </a:p>
          <a:p>
            <a:pPr algn="just"/>
            <a:r>
              <a:rPr lang="en-IN" dirty="0">
                <a:latin typeface="Bahnschrift" pitchFamily="34" charset="0"/>
              </a:rPr>
              <a:t>The recommendation can derive from a variety of factors such as the history of the user and the </a:t>
            </a:r>
            <a:r>
              <a:rPr lang="en-IN" dirty="0" err="1">
                <a:latin typeface="Bahnschrift" pitchFamily="34" charset="0"/>
              </a:rPr>
              <a:t>behavior</a:t>
            </a:r>
            <a:r>
              <a:rPr lang="en-IN" dirty="0">
                <a:latin typeface="Bahnschrift" pitchFamily="34" charset="0"/>
              </a:rPr>
              <a:t> of similar users</a:t>
            </a:r>
          </a:p>
          <a:p>
            <a:pPr algn="just"/>
            <a:r>
              <a:rPr lang="en-IN" dirty="0">
                <a:latin typeface="Bahnschrift" pitchFamily="34" charset="0"/>
              </a:rPr>
              <a:t>With millions of customers and data on their online </a:t>
            </a:r>
            <a:r>
              <a:rPr lang="en-IN" dirty="0" err="1">
                <a:latin typeface="Bahnschrift" pitchFamily="34" charset="0"/>
              </a:rPr>
              <a:t>behavior</a:t>
            </a:r>
            <a:r>
              <a:rPr lang="en-IN" dirty="0">
                <a:latin typeface="Bahnschrift" pitchFamily="34" charset="0"/>
              </a:rPr>
              <a:t>, e-commerce companies are best suited to generate accurate </a:t>
            </a:r>
            <a:r>
              <a:rPr lang="en-IN" dirty="0" smtClean="0">
                <a:latin typeface="Bahnschrift" pitchFamily="34" charset="0"/>
              </a:rPr>
              <a:t>recommendations</a:t>
            </a:r>
          </a:p>
          <a:p>
            <a:pPr algn="just">
              <a:lnSpc>
                <a:spcPct val="150000"/>
              </a:lnSpc>
            </a:pPr>
            <a:r>
              <a:rPr lang="en-IN" dirty="0" smtClean="0">
                <a:latin typeface="Bahnschrift" pitchFamily="34" charset="0"/>
              </a:rPr>
              <a:t>Increased </a:t>
            </a:r>
            <a:r>
              <a:rPr lang="en-IN" dirty="0">
                <a:latin typeface="Bahnschrift" pitchFamily="34" charset="0"/>
              </a:rPr>
              <a:t>sales/conversion</a:t>
            </a:r>
          </a:p>
          <a:p>
            <a:pPr algn="just">
              <a:lnSpc>
                <a:spcPct val="150000"/>
              </a:lnSpc>
            </a:pPr>
            <a:r>
              <a:rPr lang="en-IN" dirty="0">
                <a:latin typeface="Bahnschrift" pitchFamily="34" charset="0"/>
              </a:rPr>
              <a:t>Increased user satisfaction</a:t>
            </a:r>
          </a:p>
          <a:p>
            <a:endParaRPr lang="en-IN" dirty="0"/>
          </a:p>
        </p:txBody>
      </p:sp>
    </p:spTree>
    <p:extLst>
      <p:ext uri="{BB962C8B-B14F-4D97-AF65-F5344CB8AC3E}">
        <p14:creationId xmlns:p14="http://schemas.microsoft.com/office/powerpoint/2010/main" val="133802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3B9030E8-90F1-458E-95D4-49CF9A4955C3}"/>
              </a:ext>
            </a:extLst>
          </p:cNvPr>
          <p:cNvSpPr/>
          <p:nvPr/>
        </p:nvSpPr>
        <p:spPr>
          <a:xfrm>
            <a:off x="996043" y="555171"/>
            <a:ext cx="2716273" cy="769441"/>
          </a:xfrm>
          <a:prstGeom prst="rect">
            <a:avLst/>
          </a:prstGeom>
        </p:spPr>
        <p:txBody>
          <a:bodyPr wrap="square">
            <a:spAutoFit/>
          </a:bodyPr>
          <a:lstStyle/>
          <a:p>
            <a:r>
              <a:rPr lang="en-IN" sz="4400" dirty="0">
                <a:solidFill>
                  <a:schemeClr val="accent2"/>
                </a:solidFill>
                <a:latin typeface="+mj-lt"/>
              </a:rPr>
              <a:t>Datasets : </a:t>
            </a:r>
          </a:p>
        </p:txBody>
      </p:sp>
      <p:sp>
        <p:nvSpPr>
          <p:cNvPr id="4" name="Rectangle 3">
            <a:extLst>
              <a:ext uri="{FF2B5EF4-FFF2-40B4-BE49-F238E27FC236}">
                <a16:creationId xmlns:a16="http://schemas.microsoft.com/office/drawing/2014/main" xmlns="" id="{99B2624C-01D9-443C-8902-B5D0F614B7EB}"/>
              </a:ext>
            </a:extLst>
          </p:cNvPr>
          <p:cNvSpPr/>
          <p:nvPr/>
        </p:nvSpPr>
        <p:spPr>
          <a:xfrm>
            <a:off x="834446" y="1252248"/>
            <a:ext cx="10758839" cy="5196166"/>
          </a:xfrm>
          <a:prstGeom prst="rect">
            <a:avLst/>
          </a:prstGeom>
        </p:spPr>
        <p:txBody>
          <a:bodyPr wrap="square">
            <a:spAutoFit/>
          </a:bodyPr>
          <a:lstStyle/>
          <a:p>
            <a:pPr marL="342900" indent="-342900" algn="just">
              <a:lnSpc>
                <a:spcPct val="150000"/>
              </a:lnSpc>
              <a:buFont typeface="+mj-lt"/>
              <a:buAutoNum type="arabicPeriod"/>
            </a:pPr>
            <a:r>
              <a:rPr lang="en-IN" sz="2800" b="1" dirty="0">
                <a:latin typeface="+mj-lt"/>
              </a:rPr>
              <a:t>kaggle_songs.txt </a:t>
            </a:r>
            <a:r>
              <a:rPr lang="en-IN" sz="2800" dirty="0">
                <a:latin typeface="+mj-lt"/>
              </a:rPr>
              <a:t>: It contains details of the songs like </a:t>
            </a:r>
            <a:r>
              <a:rPr lang="en-IN" sz="2800" b="1" dirty="0" err="1">
                <a:latin typeface="+mj-lt"/>
              </a:rPr>
              <a:t>song_id</a:t>
            </a:r>
            <a:r>
              <a:rPr lang="en-IN" sz="2800" b="1" dirty="0">
                <a:latin typeface="+mj-lt"/>
              </a:rPr>
              <a:t>.</a:t>
            </a:r>
          </a:p>
          <a:p>
            <a:pPr algn="just">
              <a:lnSpc>
                <a:spcPct val="150000"/>
              </a:lnSpc>
            </a:pPr>
            <a:r>
              <a:rPr lang="en-IN" sz="2800" b="1" dirty="0">
                <a:latin typeface="+mj-lt"/>
              </a:rPr>
              <a:t>2. kaggle_users.txt</a:t>
            </a:r>
            <a:r>
              <a:rPr lang="en-IN" sz="2800" dirty="0">
                <a:latin typeface="+mj-lt"/>
              </a:rPr>
              <a:t>: It contains data related to user like </a:t>
            </a:r>
            <a:r>
              <a:rPr lang="en-IN" sz="2800" b="1" dirty="0" err="1">
                <a:latin typeface="+mj-lt"/>
              </a:rPr>
              <a:t>user_id</a:t>
            </a:r>
            <a:r>
              <a:rPr lang="en-IN" sz="2800" b="1" dirty="0">
                <a:latin typeface="+mj-lt"/>
              </a:rPr>
              <a:t>.</a:t>
            </a:r>
          </a:p>
          <a:p>
            <a:pPr algn="just">
              <a:lnSpc>
                <a:spcPct val="150000"/>
              </a:lnSpc>
            </a:pPr>
            <a:r>
              <a:rPr lang="en-IN" sz="2800" b="1" dirty="0">
                <a:latin typeface="+mj-lt"/>
              </a:rPr>
              <a:t>3. unique_tracks.txt</a:t>
            </a:r>
            <a:r>
              <a:rPr lang="en-IN" sz="2800" dirty="0">
                <a:latin typeface="+mj-lt"/>
              </a:rPr>
              <a:t>: This dataset contains columns like </a:t>
            </a:r>
            <a:r>
              <a:rPr lang="en-IN" sz="2800" b="1" dirty="0" err="1">
                <a:latin typeface="+mj-lt"/>
              </a:rPr>
              <a:t>track_id</a:t>
            </a:r>
            <a:r>
              <a:rPr lang="en-IN" sz="2800" dirty="0">
                <a:latin typeface="+mj-lt"/>
              </a:rPr>
              <a:t>, 	</a:t>
            </a:r>
            <a:r>
              <a:rPr lang="en-IN" sz="2800" b="1" dirty="0" err="1">
                <a:latin typeface="+mj-lt"/>
              </a:rPr>
              <a:t>song_id</a:t>
            </a:r>
            <a:r>
              <a:rPr lang="en-IN" sz="2800" dirty="0">
                <a:latin typeface="+mj-lt"/>
              </a:rPr>
              <a:t>, 	</a:t>
            </a:r>
            <a:r>
              <a:rPr lang="en-IN" sz="2800" b="1" dirty="0" err="1">
                <a:latin typeface="+mj-lt"/>
              </a:rPr>
              <a:t>singer_name</a:t>
            </a:r>
            <a:r>
              <a:rPr lang="en-IN" sz="2800" dirty="0">
                <a:latin typeface="+mj-lt"/>
              </a:rPr>
              <a:t>, </a:t>
            </a:r>
            <a:r>
              <a:rPr lang="en-IN" sz="2800" b="1" dirty="0">
                <a:latin typeface="+mj-lt"/>
              </a:rPr>
              <a:t>Title</a:t>
            </a:r>
            <a:r>
              <a:rPr lang="en-IN" sz="2800" dirty="0">
                <a:latin typeface="+mj-lt"/>
              </a:rPr>
              <a:t>.</a:t>
            </a:r>
          </a:p>
          <a:p>
            <a:pPr algn="just">
              <a:lnSpc>
                <a:spcPct val="150000"/>
              </a:lnSpc>
            </a:pPr>
            <a:r>
              <a:rPr lang="en-IN" sz="2800" b="1" dirty="0">
                <a:latin typeface="+mj-lt"/>
              </a:rPr>
              <a:t>4. taste_profile_song_to_tracks.txt</a:t>
            </a:r>
            <a:r>
              <a:rPr lang="en-IN" sz="2800" dirty="0">
                <a:latin typeface="+mj-lt"/>
              </a:rPr>
              <a:t>: It contains columns like </a:t>
            </a:r>
            <a:r>
              <a:rPr lang="en-IN" sz="2800" b="1" dirty="0" err="1">
                <a:latin typeface="+mj-lt"/>
              </a:rPr>
              <a:t>track_id</a:t>
            </a:r>
            <a:r>
              <a:rPr lang="en-IN" sz="2800" b="1" dirty="0">
                <a:latin typeface="+mj-lt"/>
              </a:rPr>
              <a:t>,</a:t>
            </a:r>
          </a:p>
          <a:p>
            <a:pPr algn="just">
              <a:lnSpc>
                <a:spcPct val="150000"/>
              </a:lnSpc>
            </a:pPr>
            <a:r>
              <a:rPr lang="en-IN" sz="2800" b="1" dirty="0">
                <a:latin typeface="+mj-lt"/>
              </a:rPr>
              <a:t>	</a:t>
            </a:r>
            <a:r>
              <a:rPr lang="en-IN" sz="2800" b="1" dirty="0" err="1">
                <a:latin typeface="+mj-lt"/>
              </a:rPr>
              <a:t>song_id</a:t>
            </a:r>
            <a:r>
              <a:rPr lang="en-IN" sz="2800" b="1" dirty="0">
                <a:latin typeface="+mj-lt"/>
              </a:rPr>
              <a:t>.</a:t>
            </a:r>
          </a:p>
          <a:p>
            <a:pPr algn="just">
              <a:lnSpc>
                <a:spcPct val="150000"/>
              </a:lnSpc>
            </a:pPr>
            <a:r>
              <a:rPr lang="en-IN" sz="2800" b="1" dirty="0">
                <a:latin typeface="+mj-lt"/>
              </a:rPr>
              <a:t>5. kaggle_visible_evaluation_triplets.txt</a:t>
            </a:r>
            <a:r>
              <a:rPr lang="en-IN" sz="2800" dirty="0">
                <a:latin typeface="+mj-lt"/>
              </a:rPr>
              <a:t>: It contains details of the 	songs like 	</a:t>
            </a:r>
            <a:r>
              <a:rPr lang="en-IN" sz="2800" b="1" dirty="0" err="1">
                <a:latin typeface="+mj-lt"/>
              </a:rPr>
              <a:t>user_id</a:t>
            </a:r>
            <a:r>
              <a:rPr lang="en-IN" sz="2800" b="1" dirty="0">
                <a:latin typeface="+mj-lt"/>
              </a:rPr>
              <a:t>, </a:t>
            </a:r>
            <a:r>
              <a:rPr lang="en-IN" sz="2800" b="1" dirty="0" err="1">
                <a:latin typeface="+mj-lt"/>
              </a:rPr>
              <a:t>song_id</a:t>
            </a:r>
            <a:r>
              <a:rPr lang="en-IN" sz="2800" b="1" dirty="0">
                <a:latin typeface="+mj-lt"/>
              </a:rPr>
              <a:t>, </a:t>
            </a:r>
            <a:r>
              <a:rPr lang="en-IN" sz="2800" b="1" dirty="0" err="1">
                <a:latin typeface="+mj-lt"/>
              </a:rPr>
              <a:t>song_count</a:t>
            </a:r>
            <a:r>
              <a:rPr lang="en-IN" sz="2800" b="1" dirty="0">
                <a:latin typeface="+mj-lt"/>
              </a:rPr>
              <a:t>.</a:t>
            </a:r>
          </a:p>
        </p:txBody>
      </p:sp>
    </p:spTree>
    <p:extLst>
      <p:ext uri="{BB962C8B-B14F-4D97-AF65-F5344CB8AC3E}">
        <p14:creationId xmlns:p14="http://schemas.microsoft.com/office/powerpoint/2010/main" val="26647165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3492B-17A5-4065-AA80-5073E8E47BAC}"/>
              </a:ext>
            </a:extLst>
          </p:cNvPr>
          <p:cNvSpPr>
            <a:spLocks noGrp="1"/>
          </p:cNvSpPr>
          <p:nvPr>
            <p:ph type="title"/>
          </p:nvPr>
        </p:nvSpPr>
        <p:spPr>
          <a:xfrm>
            <a:off x="838200" y="365125"/>
            <a:ext cx="10515600" cy="663575"/>
          </a:xfrm>
        </p:spPr>
        <p:txBody>
          <a:bodyPr>
            <a:normAutofit fontScale="90000"/>
          </a:bodyPr>
          <a:lstStyle/>
          <a:p>
            <a:r>
              <a:rPr lang="en-US" dirty="0">
                <a:solidFill>
                  <a:schemeClr val="accent2"/>
                </a:solidFill>
              </a:rPr>
              <a:t>Exploratory Data Analysis :</a:t>
            </a:r>
            <a:endParaRPr lang="en-IN" dirty="0">
              <a:solidFill>
                <a:schemeClr val="accent2"/>
              </a:solidFill>
            </a:endParaRPr>
          </a:p>
        </p:txBody>
      </p:sp>
      <p:pic>
        <p:nvPicPr>
          <p:cNvPr id="5" name="Picture 4">
            <a:extLst>
              <a:ext uri="{FF2B5EF4-FFF2-40B4-BE49-F238E27FC236}">
                <a16:creationId xmlns:a16="http://schemas.microsoft.com/office/drawing/2014/main" xmlns="" id="{7455ADF6-1E6D-4706-835A-712CD3C367DE}"/>
              </a:ext>
            </a:extLst>
          </p:cNvPr>
          <p:cNvPicPr>
            <a:picLocks noChangeAspect="1"/>
          </p:cNvPicPr>
          <p:nvPr/>
        </p:nvPicPr>
        <p:blipFill rotWithShape="1">
          <a:blip r:embed="rId2">
            <a:extLst>
              <a:ext uri="{28A0092B-C50C-407E-A947-70E740481C1C}">
                <a14:useLocalDpi xmlns:a14="http://schemas.microsoft.com/office/drawing/2010/main" val="0"/>
              </a:ext>
            </a:extLst>
          </a:blip>
          <a:srcRect l="58661" t="52142" r="15759" b="17381"/>
          <a:stretch/>
        </p:blipFill>
        <p:spPr>
          <a:xfrm>
            <a:off x="1017815" y="1436913"/>
            <a:ext cx="4113478" cy="25605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xmlns="" id="{2A4CB624-7B67-4A25-8B40-7256287750E7}"/>
              </a:ext>
            </a:extLst>
          </p:cNvPr>
          <p:cNvPicPr>
            <a:picLocks noChangeAspect="1"/>
          </p:cNvPicPr>
          <p:nvPr/>
        </p:nvPicPr>
        <p:blipFill rotWithShape="1">
          <a:blip r:embed="rId3">
            <a:extLst>
              <a:ext uri="{28A0092B-C50C-407E-A947-70E740481C1C}">
                <a14:useLocalDpi xmlns:a14="http://schemas.microsoft.com/office/drawing/2010/main" val="0"/>
              </a:ext>
            </a:extLst>
          </a:blip>
          <a:srcRect l="58794" t="38333" r="2366" b="12381"/>
          <a:stretch/>
        </p:blipFill>
        <p:spPr>
          <a:xfrm>
            <a:off x="5537060" y="1436913"/>
            <a:ext cx="5637125" cy="3241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xmlns="" id="{DF5E8ADE-8CFF-46E6-8D9B-5FC541A2B532}"/>
              </a:ext>
            </a:extLst>
          </p:cNvPr>
          <p:cNvPicPr>
            <a:picLocks noChangeAspect="1"/>
          </p:cNvPicPr>
          <p:nvPr/>
        </p:nvPicPr>
        <p:blipFill rotWithShape="1">
          <a:blip r:embed="rId4">
            <a:extLst>
              <a:ext uri="{28A0092B-C50C-407E-A947-70E740481C1C}">
                <a14:useLocalDpi xmlns:a14="http://schemas.microsoft.com/office/drawing/2010/main" val="0"/>
              </a:ext>
            </a:extLst>
          </a:blip>
          <a:srcRect l="58929" t="61191" r="9732" b="23095"/>
          <a:stretch/>
        </p:blipFill>
        <p:spPr>
          <a:xfrm>
            <a:off x="1017815" y="4335233"/>
            <a:ext cx="4113478" cy="13348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56038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F3492B-17A5-4065-AA80-5073E8E47BAC}"/>
              </a:ext>
            </a:extLst>
          </p:cNvPr>
          <p:cNvSpPr>
            <a:spLocks noGrp="1"/>
          </p:cNvSpPr>
          <p:nvPr>
            <p:ph type="title"/>
          </p:nvPr>
        </p:nvSpPr>
        <p:spPr>
          <a:xfrm>
            <a:off x="838200" y="365125"/>
            <a:ext cx="10515600" cy="663575"/>
          </a:xfrm>
        </p:spPr>
        <p:txBody>
          <a:bodyPr>
            <a:normAutofit fontScale="90000"/>
          </a:bodyPr>
          <a:lstStyle/>
          <a:p>
            <a:r>
              <a:rPr lang="en-US" dirty="0">
                <a:solidFill>
                  <a:schemeClr val="accent2"/>
                </a:solidFill>
              </a:rPr>
              <a:t>Exploratory Data Analysis :</a:t>
            </a:r>
            <a:endParaRPr lang="en-IN" dirty="0">
              <a:solidFill>
                <a:schemeClr val="accent2"/>
              </a:solidFill>
            </a:endParaRPr>
          </a:p>
        </p:txBody>
      </p:sp>
      <p:pic>
        <p:nvPicPr>
          <p:cNvPr id="11" name="Picture 10">
            <a:extLst>
              <a:ext uri="{FF2B5EF4-FFF2-40B4-BE49-F238E27FC236}">
                <a16:creationId xmlns:a16="http://schemas.microsoft.com/office/drawing/2014/main" xmlns="" id="{EDBFC384-F930-4D0E-8D51-D016E388944F}"/>
              </a:ext>
            </a:extLst>
          </p:cNvPr>
          <p:cNvPicPr>
            <a:picLocks noChangeAspect="1"/>
          </p:cNvPicPr>
          <p:nvPr/>
        </p:nvPicPr>
        <p:blipFill rotWithShape="1">
          <a:blip r:embed="rId2">
            <a:extLst>
              <a:ext uri="{28A0092B-C50C-407E-A947-70E740481C1C}">
                <a14:useLocalDpi xmlns:a14="http://schemas.microsoft.com/office/drawing/2010/main" val="0"/>
              </a:ext>
            </a:extLst>
          </a:blip>
          <a:srcRect l="17411" t="32977" r="51249" b="18690"/>
          <a:stretch/>
        </p:blipFill>
        <p:spPr>
          <a:xfrm>
            <a:off x="968829" y="1273630"/>
            <a:ext cx="5041354" cy="2676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xmlns="" id="{47F1B334-547A-4D71-9EA2-55386D28B97E}"/>
              </a:ext>
            </a:extLst>
          </p:cNvPr>
          <p:cNvPicPr>
            <a:picLocks noChangeAspect="1"/>
          </p:cNvPicPr>
          <p:nvPr/>
        </p:nvPicPr>
        <p:blipFill rotWithShape="1">
          <a:blip r:embed="rId3">
            <a:extLst>
              <a:ext uri="{28A0092B-C50C-407E-A947-70E740481C1C}">
                <a14:useLocalDpi xmlns:a14="http://schemas.microsoft.com/office/drawing/2010/main" val="0"/>
              </a:ext>
            </a:extLst>
          </a:blip>
          <a:srcRect l="17008" t="36429" r="44019" b="29047"/>
          <a:stretch/>
        </p:blipFill>
        <p:spPr>
          <a:xfrm>
            <a:off x="968829" y="4195494"/>
            <a:ext cx="5041354" cy="251555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xmlns="" id="{4D378C3B-CB35-4F72-9DE1-E1A32E8C85D2}"/>
              </a:ext>
            </a:extLst>
          </p:cNvPr>
          <p:cNvPicPr>
            <a:picLocks noChangeAspect="1"/>
          </p:cNvPicPr>
          <p:nvPr/>
        </p:nvPicPr>
        <p:blipFill rotWithShape="1">
          <a:blip r:embed="rId4">
            <a:extLst>
              <a:ext uri="{28A0092B-C50C-407E-A947-70E740481C1C}">
                <a14:useLocalDpi xmlns:a14="http://schemas.microsoft.com/office/drawing/2010/main" val="0"/>
              </a:ext>
            </a:extLst>
          </a:blip>
          <a:srcRect l="58661" t="44524" r="12143" b="20953"/>
          <a:stretch/>
        </p:blipFill>
        <p:spPr>
          <a:xfrm>
            <a:off x="6454066" y="1273630"/>
            <a:ext cx="4444067" cy="26769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59035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449</TotalTime>
  <Words>558</Words>
  <Application>Microsoft Office PowerPoint</Application>
  <PresentationFormat>Custom</PresentationFormat>
  <Paragraphs>83</Paragraphs>
  <Slides>14</Slides>
  <Notes>2</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A Personalized Music Recommendation System [Results Description]</vt:lpstr>
      <vt:lpstr>PowerPoint Presentation</vt:lpstr>
      <vt:lpstr>Table of Contents : </vt:lpstr>
      <vt:lpstr>PowerPoint Presentation</vt:lpstr>
      <vt:lpstr>Recommender System</vt:lpstr>
      <vt:lpstr>PowerPoint Presentation</vt:lpstr>
      <vt:lpstr>Exploratory Data Analysis :</vt:lpstr>
      <vt:lpstr>Exploratory Data Analysis :</vt:lpstr>
      <vt:lpstr>Popularity based recommendation system :</vt:lpstr>
      <vt:lpstr>Content Based Recommendation System :</vt:lpstr>
      <vt:lpstr>Collaborative recommendation system :</vt:lpstr>
      <vt:lpstr>Future Scope :</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hp</cp:lastModifiedBy>
  <cp:revision>27</cp:revision>
  <dcterms:created xsi:type="dcterms:W3CDTF">2021-02-16T05:19:01Z</dcterms:created>
  <dcterms:modified xsi:type="dcterms:W3CDTF">2021-06-28T09:20:55Z</dcterms:modified>
</cp:coreProperties>
</file>